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38"/>
  </p:notesMasterIdLst>
  <p:handoutMasterIdLst>
    <p:handoutMasterId r:id="rId39"/>
  </p:handoutMasterIdLst>
  <p:sldIdLst>
    <p:sldId id="290" r:id="rId2"/>
    <p:sldId id="424" r:id="rId3"/>
    <p:sldId id="425" r:id="rId4"/>
    <p:sldId id="426" r:id="rId5"/>
    <p:sldId id="427" r:id="rId6"/>
    <p:sldId id="428" r:id="rId7"/>
    <p:sldId id="429" r:id="rId8"/>
    <p:sldId id="433" r:id="rId9"/>
    <p:sldId id="430" r:id="rId10"/>
    <p:sldId id="402" r:id="rId11"/>
    <p:sldId id="369" r:id="rId12"/>
    <p:sldId id="383" r:id="rId13"/>
    <p:sldId id="385" r:id="rId14"/>
    <p:sldId id="386" r:id="rId15"/>
    <p:sldId id="387" r:id="rId16"/>
    <p:sldId id="422" r:id="rId17"/>
    <p:sldId id="436" r:id="rId18"/>
    <p:sldId id="423" r:id="rId19"/>
    <p:sldId id="450" r:id="rId20"/>
    <p:sldId id="449" r:id="rId21"/>
    <p:sldId id="434" r:id="rId22"/>
    <p:sldId id="435" r:id="rId23"/>
    <p:sldId id="392" r:id="rId24"/>
    <p:sldId id="396" r:id="rId25"/>
    <p:sldId id="407" r:id="rId26"/>
    <p:sldId id="417" r:id="rId27"/>
    <p:sldId id="437" r:id="rId28"/>
    <p:sldId id="443" r:id="rId29"/>
    <p:sldId id="444" r:id="rId30"/>
    <p:sldId id="440" r:id="rId31"/>
    <p:sldId id="445" r:id="rId32"/>
    <p:sldId id="446" r:id="rId33"/>
    <p:sldId id="441" r:id="rId34"/>
    <p:sldId id="438" r:id="rId35"/>
    <p:sldId id="448" r:id="rId36"/>
    <p:sldId id="447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D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7" autoAdjust="0"/>
    <p:restoredTop sz="73967" autoAdjust="0"/>
  </p:normalViewPr>
  <p:slideViewPr>
    <p:cSldViewPr>
      <p:cViewPr varScale="1">
        <p:scale>
          <a:sx n="82" d="100"/>
          <a:sy n="82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endowmentfoundation.org.uk/library/diy-evaluation-guid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dtrust.org/about/dgt/" TargetMode="External"/><Relationship Id="rId5" Type="http://schemas.openxmlformats.org/officeDocument/2006/relationships/hyperlink" Target="http://deansforimpact.org/pdfs/The_Science_of_Learning.pdf" TargetMode="External"/><Relationship Id="rId4" Type="http://schemas.openxmlformats.org/officeDocument/2006/relationships/hyperlink" Target="http://www.aft.org/pdfs/americaneducator/spring2012/Rosenshine.pd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Coe, R., Kime, S., </a:t>
            </a:r>
            <a:r>
              <a:rPr lang="en-GB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Nevill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C. and Coleman, R. (2013) ‘The DIY Evaluation Guide’. London: Education Endowment Foundation. [Available at:</a:t>
            </a:r>
          </a:p>
          <a:p>
            <a:pPr eaLnBrk="1" hangingPunct="1"/>
            <a:r>
              <a:rPr lang="en-GB" altLang="en-US" u="sng" dirty="0" smtClean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http://educationendowmentfoundation.org.uk/library/diy-evaluation-guide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https://v1.educationendowmentfoundation.org.uk/uploads/pdf/EEF_DIY_Evaluation_Guide_(2013).pdf</a:t>
            </a:r>
          </a:p>
          <a:p>
            <a:pPr eaLnBrk="1" hangingPunct="1"/>
            <a:r>
              <a:rPr lang="en-GB" altLang="en-US" dirty="0" smtClean="0"/>
              <a:t>http://educationendowmentfoundation.org.uk/uploads/pdf/EEF_DIY_Evaluation_Guide_(2013).pdf</a:t>
            </a:r>
          </a:p>
          <a:p>
            <a:pPr eaLnBrk="1" hangingPunct="1"/>
            <a:r>
              <a:rPr lang="en-GB" altLang="en-US" dirty="0" smtClean="0"/>
              <a:t>https://educationendowmentfoundation.org.uk/resources/diy-guide/getting-started/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63161D-F6B7-413B-8DEF-9B1BBFC4A5FE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457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Bryk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A., &amp; Schneider, B. (2002). Trust in schools. New York: Russell Sage.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Hoy, W. K., Tarter, C. J., &amp; Hoy, A. W. (2006). Academic optimism of schools: A force for student achievement.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American educational research journal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43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(3), 425-446.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Ericsson, K. A. &amp; Pool, R. (2016). </a:t>
            </a:r>
            <a:r>
              <a:rPr lang="en-GB" b="1" dirty="0" smtClean="0"/>
              <a:t>Peak: Secrets from the New Science of Expertise</a:t>
            </a:r>
            <a:r>
              <a:rPr lang="en-GB" dirty="0" smtClean="0"/>
              <a:t>. Boston, MA: Houghton Mifflin Harcourt</a:t>
            </a:r>
          </a:p>
          <a:p>
            <a:endParaRPr lang="en-GB" dirty="0" smtClean="0"/>
          </a:p>
          <a:p>
            <a:r>
              <a:rPr lang="en-GB" dirty="0" smtClean="0"/>
              <a:t>Deans for Impact (2016). </a:t>
            </a:r>
            <a:r>
              <a:rPr lang="en-GB" b="1" dirty="0" smtClean="0"/>
              <a:t>Practice with Purpose: The Emerging Science of Teacher Expertise</a:t>
            </a:r>
            <a:r>
              <a:rPr lang="en-GB" dirty="0" smtClean="0"/>
              <a:t>. Austin, TX: Deans for Impact.</a:t>
            </a:r>
          </a:p>
          <a:p>
            <a:r>
              <a:rPr lang="en-GB" dirty="0" smtClean="0"/>
              <a:t>https://deansforimpact.org/resources/practice-with-purpose/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35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6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https://www.gov.uk/government/publications/standard-for-teachers-professional-development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Katsipataki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M.,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Kokotsaki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D., Coleman, R., Major, L.E., &amp; Coe, R. (2013). The Sutton Trust-Education Endowment Foundation Teaching and Learning Toolkit. London: Education Endowment Foundation. [Available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http://www.educationendowmentfoundation.org.uk/toolkit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] 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Hattie, J. (2009)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Visible Learning: A synthesis of over 800 meta-analyses relating to achievement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. Abingdon: Routledge.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What makes great teaching?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Rosenshine</a:t>
            </a:r>
            <a:r>
              <a:rPr lang="en-GB" dirty="0" smtClean="0">
                <a:effectLst/>
              </a:rPr>
              <a:t>, B. (2012) </a:t>
            </a:r>
            <a:r>
              <a:rPr lang="en-GB" b="1" dirty="0" smtClean="0">
                <a:effectLst/>
              </a:rPr>
              <a:t>Principles of Instruction: Research based principles that all teachers should know</a:t>
            </a:r>
            <a:r>
              <a:rPr lang="en-GB" dirty="0" smtClean="0">
                <a:effectLst/>
              </a:rPr>
              <a:t>.  American Educator, Spring 2012. </a:t>
            </a:r>
            <a:r>
              <a:rPr lang="en-GB" dirty="0" smtClean="0">
                <a:effectLst/>
                <a:hlinkClick r:id="rId4"/>
              </a:rPr>
              <a:t>http://www.aft.org/pdfs/americaneducator/spring2012/Rosenshine.pdf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effectLst/>
              </a:rPr>
              <a:t>Deans for Impact</a:t>
            </a:r>
            <a:r>
              <a:rPr lang="en-GB" dirty="0" smtClean="0">
                <a:effectLst/>
              </a:rPr>
              <a:t> (2015). The Science of Learning. Austin, TX: Deans for Impact. </a:t>
            </a:r>
            <a:r>
              <a:rPr lang="en-GB" dirty="0" smtClean="0">
                <a:effectLst/>
                <a:hlinkClick r:id="rId5"/>
              </a:rPr>
              <a:t>http://deansforimpact.org/pdfs/The_Science_of_Learning.pdf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Developing Great Teaching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6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Wiliam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D. (2008) Assessment for Learning: why, what and how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http://dylanwiliam.org/Dylan_Wiliams_website/Papers_files/Cambridge%20AfL%20keynote.doc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Behavioural Insights Team (2014) EAST: Four Simple Ways to Apply Behavioural Insights. </a:t>
            </a:r>
            <a:endParaRPr lang="en-GB" dirty="0" smtClean="0"/>
          </a:p>
          <a:p>
            <a:r>
              <a:rPr lang="en-GB" dirty="0" smtClean="0"/>
              <a:t>http://www.behaviouralinsights.co.uk/publications/east-four-simple-ways-to-apply-behavioural-insights/</a:t>
            </a:r>
          </a:p>
          <a:p>
            <a:endParaRPr lang="en-GB" dirty="0" smtClean="0"/>
          </a:p>
          <a:p>
            <a:r>
              <a:rPr lang="en-GB" smtClean="0"/>
              <a:t>See also https://www.instituteforgovernment.org.uk/sites/default/files/publications/MINDSPACE.pdf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cem.org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teaching.co.uk/2017/06/04/a-reading-list-learning-teaching-professional-development/" TargetMode="External"/><Relationship Id="rId2" Type="http://schemas.openxmlformats.org/officeDocument/2006/relationships/hyperlink" Target="https://teacherhead.com/2017/06/03/teaching-and-learning-research-summaries-a-collection-for-easy-acc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3starlearningexperiences.wordpress.com/2017/02/28/seminal-papers-in-educational-psychology/" TargetMode="External"/><Relationship Id="rId4" Type="http://schemas.openxmlformats.org/officeDocument/2006/relationships/hyperlink" Target="https://www.tes.com/news/tes-magazine/tes-magazine/are-these-7-pillars-classroom-practice?am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/>
              <a:t>How can teachers learn to be better teachers?</a:t>
            </a:r>
            <a:endParaRPr lang="en-GB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3136"/>
            <a:ext cx="7992814" cy="86342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Robert Coe, Durham University</a:t>
            </a:r>
          </a:p>
          <a:p>
            <a:pPr>
              <a:defRPr/>
            </a:pPr>
            <a:r>
              <a:rPr lang="en-GB" sz="1600" dirty="0"/>
              <a:t>Telegraph Festival </a:t>
            </a:r>
            <a:r>
              <a:rPr lang="en-GB" sz="1600" dirty="0" smtClean="0"/>
              <a:t>of Education, Wellington College, </a:t>
            </a:r>
            <a:r>
              <a:rPr lang="en-GB" sz="1600" dirty="0"/>
              <a:t>June </a:t>
            </a:r>
            <a:r>
              <a:rPr lang="en-GB" sz="1600" dirty="0" smtClean="0"/>
              <a:t>2017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EEF Teaching and Learning Toolkit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/>
              <a:t>www.educationendowmentfoundation.org.uk/toolkit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556791"/>
            <a:ext cx="6880998" cy="5078291"/>
          </a:xfrm>
          <a:prstGeom prst="roundRect">
            <a:avLst>
              <a:gd name="adj" fmla="val 411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942">
            <a:off x="73762" y="1627056"/>
            <a:ext cx="2430186" cy="3488305"/>
          </a:xfrm>
          <a:prstGeom prst="rect">
            <a:avLst/>
          </a:prstGeom>
          <a:noFill/>
          <a:ln>
            <a:noFill/>
          </a:ln>
          <a:effectLst>
            <a:outerShdw blurRad="2413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17" y="188640"/>
            <a:ext cx="8342451" cy="864096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00188" y="2761589"/>
            <a:ext cx="151852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0424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</a:t>
            </a:r>
            <a:r>
              <a:rPr lang="en-GB" sz="1600" dirty="0" err="1" smtClean="0">
                <a:solidFill>
                  <a:schemeClr val="tx1"/>
                </a:solidFill>
              </a:rPr>
              <a:t>gp</a:t>
            </a:r>
            <a:r>
              <a:rPr lang="en-GB" sz="1600" dirty="0" smtClean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116632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sz="1800" dirty="0"/>
          </a:p>
        </p:txBody>
      </p:sp>
      <p:sp>
        <p:nvSpPr>
          <p:cNvPr id="50" name="Rounded Rectangle 49"/>
          <p:cNvSpPr/>
          <p:nvPr/>
        </p:nvSpPr>
        <p:spPr>
          <a:xfrm>
            <a:off x="8028384" y="6384456"/>
            <a:ext cx="1285705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Repeating a year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67959" y="2511339"/>
            <a:ext cx="1185479" cy="3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Mastery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1992" y="3128213"/>
            <a:ext cx="192943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</a:t>
            </a:r>
            <a:r>
              <a:rPr lang="en-GB" sz="1600" dirty="0" err="1">
                <a:solidFill>
                  <a:schemeClr val="tx1"/>
                </a:solidFill>
              </a:rPr>
              <a:t>c</a:t>
            </a:r>
            <a:r>
              <a:rPr lang="en-GB" sz="1600" dirty="0" err="1" smtClean="0">
                <a:solidFill>
                  <a:schemeClr val="tx1"/>
                </a:solidFill>
              </a:rPr>
              <a:t>omprn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1892959" y="-199067"/>
            <a:ext cx="6128976" cy="75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1. We do that already (don’t we?)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3207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Reviewing previous learning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Setting high expectations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Using higher-order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feedback to learners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Having deep subject knowledge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Understanding student misconceptions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Managing time and resources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Building relationships of trust and challenge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Dealing with disruption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59"/>
            <a:ext cx="2037581" cy="21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r="25697"/>
          <a:stretch/>
        </p:blipFill>
        <p:spPr bwMode="auto">
          <a:xfrm>
            <a:off x="7931311" y="214313"/>
            <a:ext cx="1016168" cy="19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25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2. Do we always do that?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805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Challenging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to identify the reason why an activity is taking place in the lesson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Asking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large number of questions and checking the responses of all students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Raising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different types of questions (i.e., process and product) at appropriate difficulty level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time for students to respond to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Spacing-out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study or practice on a given topic, with gaps in between for forgetting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take tests or generate answers, even before they have been taught the material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Engaging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in weekly and monthly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3. We don’t do that (hopefully)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608512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Use praise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lavishly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Allow learners to discover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key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ideas for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themselves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Group learners by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ability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Encourage re-reading and highlighting to memorise key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ideas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Address issues of confidence and low aspirations before you try to teach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Present information to learners in their preferred learning style 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Ensure learners are always active, rather than listening passively, if you want them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1" y="1412776"/>
            <a:ext cx="1618025" cy="121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249224"/>
            <a:ext cx="8206680" cy="1275928"/>
          </a:xfrm>
        </p:spPr>
        <p:txBody>
          <a:bodyPr/>
          <a:lstStyle/>
          <a:p>
            <a:r>
              <a:rPr lang="en-GB" dirty="0" smtClean="0"/>
              <a:t>Professional reading</a:t>
            </a:r>
            <a:br>
              <a:rPr lang="en-GB" dirty="0" smtClean="0"/>
            </a:b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cem.org/blog/what-is-worth-reading-for-teachers-interested-in-research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3513"/>
          <a:stretch/>
        </p:blipFill>
        <p:spPr>
          <a:xfrm>
            <a:off x="702043" y="1912024"/>
            <a:ext cx="3513583" cy="4174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016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960439" cy="259691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Reports (online </a:t>
            </a:r>
            <a:r>
              <a:rPr lang="en-GB" dirty="0"/>
              <a:t>&amp; </a:t>
            </a:r>
            <a:r>
              <a:rPr lang="en-GB" dirty="0" smtClean="0"/>
              <a:t>free)</a:t>
            </a:r>
          </a:p>
          <a:p>
            <a:pPr lvl="1"/>
            <a:r>
              <a:rPr lang="en-GB" dirty="0"/>
              <a:t>Effective </a:t>
            </a:r>
            <a:r>
              <a:rPr lang="en-GB" dirty="0" smtClean="0"/>
              <a:t>pedagogy (6)</a:t>
            </a:r>
          </a:p>
          <a:p>
            <a:pPr lvl="1"/>
            <a:r>
              <a:rPr lang="en-GB" dirty="0"/>
              <a:t>Impact of </a:t>
            </a:r>
            <a:r>
              <a:rPr lang="en-GB" dirty="0" smtClean="0"/>
              <a:t>interventions (3)</a:t>
            </a:r>
          </a:p>
          <a:p>
            <a:pPr lvl="1"/>
            <a:r>
              <a:rPr lang="en-GB" dirty="0"/>
              <a:t>How learning </a:t>
            </a:r>
            <a:r>
              <a:rPr lang="en-GB" dirty="0" smtClean="0"/>
              <a:t>happens (8)</a:t>
            </a:r>
          </a:p>
          <a:p>
            <a:pPr lvl="1"/>
            <a:r>
              <a:rPr lang="en-GB" dirty="0"/>
              <a:t>Teachers’ </a:t>
            </a:r>
            <a:r>
              <a:rPr lang="en-GB" dirty="0" smtClean="0"/>
              <a:t>PD (2)</a:t>
            </a:r>
          </a:p>
          <a:p>
            <a:pPr lvl="1"/>
            <a:r>
              <a:rPr lang="en-GB" dirty="0"/>
              <a:t>School improvement and </a:t>
            </a:r>
            <a:r>
              <a:rPr lang="en-GB" dirty="0" smtClean="0"/>
              <a:t>leadership (3)</a:t>
            </a:r>
          </a:p>
          <a:p>
            <a:r>
              <a:rPr lang="en-GB" dirty="0" smtClean="0"/>
              <a:t>Books (8)</a:t>
            </a:r>
          </a:p>
          <a:p>
            <a:r>
              <a:rPr lang="en-GB" dirty="0" smtClean="0"/>
              <a:t>Blogs (10)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2" descr="https://images-na.ssl-images-amazon.com/images/I/51i6%2B9fbOWL._SX34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28" y="4230687"/>
            <a:ext cx="1730951" cy="2474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ages-na.ssl-images-amazon.com/images/I/41VQVd37XnL._SX329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5715"/>
            <a:ext cx="1648271" cy="2484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 rot="16200000">
            <a:off x="3940118" y="5257084"/>
            <a:ext cx="2333142" cy="5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800" kern="0" dirty="0" smtClean="0">
                <a:latin typeface="+mn-lt"/>
              </a:rPr>
              <a:t>And two new books:</a:t>
            </a:r>
            <a:endParaRPr lang="en-GB" sz="1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 lists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Tom Sherrington (@</a:t>
            </a:r>
            <a:r>
              <a:rPr lang="en-GB" dirty="0" err="1" smtClean="0"/>
              <a:t>Teacherhead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2"/>
              </a:rPr>
              <a:t>https://teacherhead.com/2017/06/03/teaching-and-learning-research-summaries-a-collection-for-easy-access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Harry Fletcher-Wood (@</a:t>
            </a:r>
            <a:r>
              <a:rPr lang="en-GB" dirty="0" err="1" smtClean="0"/>
              <a:t>HFletcherWood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3"/>
              </a:rPr>
              <a:t>https://improvingteaching.co.uk/2017/06/04/a-reading-list-learning-teaching-professional-development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Nick Rose (@</a:t>
            </a:r>
            <a:r>
              <a:rPr lang="en-GB" dirty="0" err="1" smtClean="0"/>
              <a:t>Nick_J_Rose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www.tes.com/news/tes-magazine/tes-magazine/are-these-7-pillars-classroom-practice?amp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Paul </a:t>
            </a:r>
            <a:r>
              <a:rPr lang="en-GB" dirty="0" err="1" smtClean="0"/>
              <a:t>Kirschner</a:t>
            </a:r>
            <a:r>
              <a:rPr lang="en-GB" dirty="0" smtClean="0"/>
              <a:t> (@</a:t>
            </a:r>
            <a:r>
              <a:rPr lang="en-GB" dirty="0" err="1" smtClean="0"/>
              <a:t>P_A_Kirschner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5"/>
              </a:rPr>
              <a:t>https://3starlearningexperiences.wordpress.com/2017/02/28/seminal-papers-in-educational-psychology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0AE0-9927-4D9C-AEE3-F952C8D787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50" y="236000"/>
            <a:ext cx="5524738" cy="571500"/>
          </a:xfrm>
        </p:spPr>
        <p:txBody>
          <a:bodyPr/>
          <a:lstStyle/>
          <a:p>
            <a:r>
              <a:rPr lang="en-GB" dirty="0" smtClean="0"/>
              <a:t>Starter pack: 50 pages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-75185" y="1280779"/>
            <a:ext cx="3338304" cy="4137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055118"/>
            <a:ext cx="2345747" cy="3057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7">
            <a:off x="5943259" y="232818"/>
            <a:ext cx="2352974" cy="3049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6416840" y="3532005"/>
            <a:ext cx="2110122" cy="302190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952328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2</a:t>
            </a:r>
            <a:r>
              <a:rPr lang="en-GB" dirty="0"/>
              <a:t>. Change habits, not just </a:t>
            </a:r>
            <a:r>
              <a:rPr lang="en-GB" dirty="0" smtClean="0"/>
              <a:t>knowledge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teachers learn to be better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2060848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/>
              <a:t>You’re a teacher. </a:t>
            </a:r>
          </a:p>
          <a:p>
            <a:pPr marL="0" indent="0">
              <a:buNone/>
            </a:pPr>
            <a:r>
              <a:rPr lang="en-GB" sz="4400" b="1" dirty="0" smtClean="0"/>
              <a:t>You know how to help </a:t>
            </a:r>
            <a:br>
              <a:rPr lang="en-GB" sz="4400" b="1" dirty="0" smtClean="0"/>
            </a:br>
            <a:r>
              <a:rPr lang="en-GB" sz="4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4400" b="1" dirty="0" smtClean="0"/>
              <a:t>Do that.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392712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“Teacher </a:t>
            </a:r>
            <a:r>
              <a:rPr lang="en-GB" sz="3600" dirty="0"/>
              <a:t>professional developers have more to learn from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Weight </a:t>
            </a:r>
            <a:r>
              <a:rPr lang="en-GB" sz="3600" dirty="0"/>
              <a:t>Watchers than from traditional </a:t>
            </a:r>
            <a:r>
              <a:rPr lang="en-GB" sz="3600" dirty="0" smtClean="0"/>
              <a:t>educational </a:t>
            </a:r>
            <a:br>
              <a:rPr lang="en-GB" sz="3600" dirty="0" smtClean="0"/>
            </a:br>
            <a:r>
              <a:rPr lang="en-GB" sz="3600" dirty="0" smtClean="0"/>
              <a:t>psychology.” </a:t>
            </a:r>
          </a:p>
          <a:p>
            <a:pPr marL="0" indent="0">
              <a:buNone/>
            </a:pPr>
            <a:r>
              <a:rPr lang="en-GB" dirty="0" smtClean="0"/>
              <a:t>	Dylan </a:t>
            </a:r>
            <a:r>
              <a:rPr lang="en-GB" dirty="0" err="1" smtClean="0"/>
              <a:t>Wiliam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6E7E8"/>
              </a:clrFrom>
              <a:clrTo>
                <a:srgbClr val="E6E7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938" y="3295450"/>
            <a:ext cx="4964062" cy="3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3. Use assessment (for professional learning)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good a teacher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20454"/>
            <a:ext cx="7772400" cy="259228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Well above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Above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Below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Well below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0603" y="5170899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+mn-lt"/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520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2852936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2932"/>
            <a:ext cx="7988424" cy="2115948"/>
          </a:xfrm>
        </p:spPr>
        <p:txBody>
          <a:bodyPr>
            <a:normAutofit/>
          </a:bodyPr>
          <a:lstStyle/>
          <a:p>
            <a:r>
              <a:rPr lang="en-GB" dirty="0" smtClean="0"/>
              <a:t>Lesson observation:</a:t>
            </a:r>
            <a:br>
              <a:rPr lang="en-GB" dirty="0" smtClean="0"/>
            </a:br>
            <a:r>
              <a:rPr lang="en-GB" dirty="0" smtClean="0"/>
              <a:t>It’s harder than </a:t>
            </a:r>
            <a:br>
              <a:rPr lang="en-GB" dirty="0" smtClean="0"/>
            </a:br>
            <a:r>
              <a:rPr lang="en-GB" dirty="0" smtClean="0"/>
              <a:t>you think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7" y="11247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you know if teaching is working?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772400" cy="38886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High-quality assessment</a:t>
            </a:r>
          </a:p>
          <a:p>
            <a:pPr lvl="1"/>
            <a:r>
              <a:rPr lang="en-GB" dirty="0" smtClean="0"/>
              <a:t>Not levels (generalised descriptors/criteria)</a:t>
            </a:r>
          </a:p>
          <a:p>
            <a:pPr lvl="1"/>
            <a:r>
              <a:rPr lang="en-GB" dirty="0" smtClean="0"/>
              <a:t>Convergent with learning goals &amp; other evidence</a:t>
            </a:r>
          </a:p>
          <a:p>
            <a:pPr lvl="1"/>
            <a:r>
              <a:rPr lang="en-GB" dirty="0" smtClean="0"/>
              <a:t>Check for bias &amp; confounds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Lesson observation</a:t>
            </a:r>
          </a:p>
          <a:p>
            <a:pPr lvl="1"/>
            <a:r>
              <a:rPr lang="en-GB" dirty="0" smtClean="0"/>
              <a:t>Be very cautious! (no grades or consequences)</a:t>
            </a:r>
          </a:p>
          <a:p>
            <a:pPr lvl="1"/>
            <a:r>
              <a:rPr lang="en-GB" dirty="0" smtClean="0"/>
              <a:t>Based on ‘Great Teaching’ evidence</a:t>
            </a:r>
          </a:p>
          <a:p>
            <a:pPr lvl="1"/>
            <a:r>
              <a:rPr lang="en-GB" dirty="0" smtClean="0"/>
              <a:t>Trust teachers with consistently good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Student feedback</a:t>
            </a:r>
          </a:p>
          <a:p>
            <a:pPr lvl="1"/>
            <a:r>
              <a:rPr lang="en-GB" dirty="0" smtClean="0"/>
              <a:t>Use validated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good assessment to monitor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3311723" cy="39606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Standardised </a:t>
            </a:r>
          </a:p>
          <a:p>
            <a:pPr lvl="1"/>
            <a:r>
              <a:rPr lang="en-GB" dirty="0" smtClean="0"/>
              <a:t>criteria, exemplars, context, moderation, objective </a:t>
            </a:r>
          </a:p>
          <a:p>
            <a:r>
              <a:rPr lang="en-GB" dirty="0" smtClean="0"/>
              <a:t>Reliable</a:t>
            </a:r>
          </a:p>
          <a:p>
            <a:pPr lvl="1"/>
            <a:r>
              <a:rPr lang="en-GB" dirty="0" smtClean="0"/>
              <a:t>accurate, consistent across teachers</a:t>
            </a:r>
          </a:p>
          <a:p>
            <a:r>
              <a:rPr lang="en-GB" dirty="0" smtClean="0"/>
              <a:t>Aligned</a:t>
            </a:r>
          </a:p>
          <a:p>
            <a:pPr lvl="1"/>
            <a:r>
              <a:rPr lang="en-GB" dirty="0" smtClean="0"/>
              <a:t>Captures valued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351" t="8000" r="11806"/>
          <a:stretch/>
        </p:blipFill>
        <p:spPr>
          <a:xfrm>
            <a:off x="4139952" y="2038896"/>
            <a:ext cx="4732035" cy="3361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62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 txBox="1">
            <a:spLocks noGrp="1"/>
          </p:cNvSpPr>
          <p:nvPr>
            <p:ph idx="1"/>
          </p:nvPr>
        </p:nvSpPr>
        <p:spPr>
          <a:xfrm>
            <a:off x="5319713" y="1341438"/>
            <a:ext cx="3573462" cy="46783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altLang="en-US" smtClean="0"/>
              <a:t>Clear, well defined, replicable intervention</a:t>
            </a:r>
          </a:p>
          <a:p>
            <a:pPr>
              <a:spcBef>
                <a:spcPts val="1800"/>
              </a:spcBef>
            </a:pPr>
            <a:r>
              <a:rPr lang="en-GB" altLang="en-US" smtClean="0"/>
              <a:t>Good assessment of appropriate outcomes</a:t>
            </a:r>
          </a:p>
          <a:p>
            <a:pPr>
              <a:spcBef>
                <a:spcPts val="1800"/>
              </a:spcBef>
            </a:pPr>
            <a:r>
              <a:rPr lang="en-GB" altLang="en-US" smtClean="0"/>
              <a:t>Well-matched comparison group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15000" r="40200" b="8863"/>
          <a:stretch/>
        </p:blipFill>
        <p:spPr bwMode="auto">
          <a:xfrm rot="687166">
            <a:off x="1629531" y="1828972"/>
            <a:ext cx="2901684" cy="401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>
            <a:spLocks noChangeArrowheads="1"/>
          </p:cNvSpPr>
          <p:nvPr/>
        </p:nvSpPr>
        <p:spPr bwMode="auto">
          <a:xfrm rot="-878955">
            <a:off x="-140969" y="976467"/>
            <a:ext cx="4283076" cy="2571750"/>
          </a:xfrm>
          <a:prstGeom prst="irregularSeal2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EEF DIY Evaluation Guide</a:t>
            </a:r>
          </a:p>
        </p:txBody>
      </p:sp>
      <p:sp>
        <p:nvSpPr>
          <p:cNvPr id="30725" name="Title 2"/>
          <p:cNvSpPr txBox="1"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/>
          <a:lstStyle/>
          <a:p>
            <a:r>
              <a:rPr lang="en-GB" altLang="en-US" smtClean="0"/>
              <a:t>Key elements of good evaluation</a:t>
            </a:r>
          </a:p>
        </p:txBody>
      </p:sp>
    </p:spTree>
    <p:extLst>
      <p:ext uri="{BB962C8B-B14F-4D97-AF65-F5344CB8AC3E}">
        <p14:creationId xmlns:p14="http://schemas.microsoft.com/office/powerpoint/2010/main" val="18792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4. </a:t>
            </a:r>
            <a:r>
              <a:rPr lang="en-GB" dirty="0"/>
              <a:t>Don’t forget </a:t>
            </a:r>
            <a:r>
              <a:rPr lang="en-GB" dirty="0" smtClean="0"/>
              <a:t>instruction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440160"/>
          </a:xfrm>
        </p:spPr>
        <p:txBody>
          <a:bodyPr/>
          <a:lstStyle/>
          <a:p>
            <a:r>
              <a:rPr lang="en-GB" dirty="0"/>
              <a:t>If you want your students to learn something </a:t>
            </a:r>
            <a:r>
              <a:rPr lang="en-GB" dirty="0" smtClean="0"/>
              <a:t>hard, would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636912"/>
            <a:ext cx="7772400" cy="3168576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Get them into groups to work it out for themselves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Provide explicit instruction in the ideas/techniques and actively manage their learning (as an expert in both the subject matter and in pedagogy)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Takes you from where you are 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clear what success looks like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Creates challenging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Assesses and feeds back on the gap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exposition and guidance from an expert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a coaching &amp; mentoring role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Benefits from peer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trust: ‘OK to fail’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5783536" y="976815"/>
            <a:ext cx="2959533" cy="423834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08844"/>
            <a:ext cx="3770706" cy="529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1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5. Culture is crucial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What is trust?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66322"/>
            <a:ext cx="4176464" cy="5126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smtClean="0"/>
              <a:t>willingness to </a:t>
            </a:r>
            <a:r>
              <a:rPr lang="en-GB" dirty="0"/>
              <a:t>be vulnerable to another party based on the confidence that the latter </a:t>
            </a:r>
            <a:r>
              <a:rPr lang="en-GB" dirty="0" smtClean="0"/>
              <a:t>party is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a) benevolent,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b) reliable,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c) </a:t>
            </a:r>
            <a:r>
              <a:rPr lang="en-GB" dirty="0" smtClean="0"/>
              <a:t>competent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d) honest,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e) open”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Tschannen</a:t>
            </a:r>
            <a:r>
              <a:rPr lang="en-GB" sz="2000" dirty="0" smtClean="0"/>
              <a:t>-Moran &amp; Hoy, 2000)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572" y="2147999"/>
            <a:ext cx="1944216" cy="864096"/>
          </a:xfrm>
          <a:prstGeom prst="wedgeRoundRectCallout">
            <a:avLst>
              <a:gd name="adj1" fmla="val 75894"/>
              <a:gd name="adj2" fmla="val -4529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anxiety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7802" y="966322"/>
            <a:ext cx="2071950" cy="1094526"/>
          </a:xfrm>
          <a:prstGeom prst="wedgeRoundRectCallout">
            <a:avLst>
              <a:gd name="adj1" fmla="val 68467"/>
              <a:gd name="adj2" fmla="val 1528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Inter-dependence,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 of harm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48263" y="1902426"/>
            <a:ext cx="1905789" cy="1480417"/>
          </a:xfrm>
          <a:prstGeom prst="wedgeRoundRectCallout">
            <a:avLst>
              <a:gd name="adj1" fmla="val -152125"/>
              <a:gd name="adj2" fmla="val 52314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intentions, would not exploit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2572" y="3209566"/>
            <a:ext cx="1944216" cy="1296144"/>
          </a:xfrm>
          <a:prstGeom prst="wedgeRoundRectCallout">
            <a:avLst>
              <a:gd name="adj1" fmla="val 74272"/>
              <a:gd name="adj2" fmla="val -635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Predictability, consistency of behaviour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789" y="3537012"/>
            <a:ext cx="2376264" cy="936104"/>
          </a:xfrm>
          <a:prstGeom prst="wedgeRoundRectCallout">
            <a:avLst>
              <a:gd name="adj1" fmla="val -115562"/>
              <a:gd name="adj2" fmla="val 23905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Skills, abilities,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77789" y="4653136"/>
            <a:ext cx="2376264" cy="1224136"/>
          </a:xfrm>
          <a:prstGeom prst="wedgeRoundRectCallout">
            <a:avLst>
              <a:gd name="adj1" fmla="val -138784"/>
              <a:gd name="adj2" fmla="val -50792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character, integrity,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authenticity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67802" y="4611778"/>
            <a:ext cx="1944216" cy="1553526"/>
          </a:xfrm>
          <a:prstGeom prst="wedgeRoundRectCallout">
            <a:avLst>
              <a:gd name="adj1" fmla="val 73461"/>
              <a:gd name="adj2" fmla="val -16501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Willing to share (personal) information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/>
          <a:lstStyle/>
          <a:p>
            <a:r>
              <a:rPr lang="en-GB" dirty="0" smtClean="0"/>
              <a:t>Trust in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760"/>
            <a:ext cx="77724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Schools “with weak trust reports … had virtually no chance of showing improvement” (</a:t>
            </a:r>
            <a:r>
              <a:rPr lang="en-GB" dirty="0" err="1" smtClean="0"/>
              <a:t>Bryk</a:t>
            </a:r>
            <a:r>
              <a:rPr lang="en-GB" dirty="0" smtClean="0"/>
              <a:t> &amp; Schneider, 2002, p. 111).</a:t>
            </a:r>
          </a:p>
          <a:p>
            <a:r>
              <a:rPr lang="en-GB" dirty="0" smtClean="0"/>
              <a:t>‘Academic Optimism’ </a:t>
            </a:r>
            <a:r>
              <a:rPr lang="en-GB" dirty="0"/>
              <a:t>(Hoy et al, 2006)</a:t>
            </a:r>
            <a:endParaRPr lang="en-GB" dirty="0" smtClean="0"/>
          </a:p>
          <a:p>
            <a:pPr lvl="1"/>
            <a:r>
              <a:rPr lang="en-GB" dirty="0"/>
              <a:t>Academic Emphasis: press for </a:t>
            </a:r>
            <a:r>
              <a:rPr lang="en-GB" dirty="0" smtClean="0"/>
              <a:t>high academic achievement</a:t>
            </a:r>
          </a:p>
          <a:p>
            <a:pPr lvl="1"/>
            <a:r>
              <a:rPr lang="en-GB" dirty="0"/>
              <a:t>Collective </a:t>
            </a:r>
            <a:r>
              <a:rPr lang="en-GB" dirty="0" smtClean="0"/>
              <a:t>Efficacy: teachers’ belief in capacity to have positive effects on students</a:t>
            </a:r>
          </a:p>
          <a:p>
            <a:pPr lvl="1"/>
            <a:r>
              <a:rPr lang="en-GB" dirty="0" smtClean="0"/>
              <a:t>Trust: teachers’ trust in parents and students</a:t>
            </a:r>
          </a:p>
          <a:p>
            <a:r>
              <a:rPr lang="en-GB" dirty="0" smtClean="0"/>
              <a:t>If what you are doing isn’t good, do you want 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Cover it up, ignore, hide, minimise its importance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Expose it, share, examine, maximise the learning opportunity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6. Practice makes less imperfect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360" y="404664"/>
            <a:ext cx="4888607" cy="1143000"/>
          </a:xfrm>
        </p:spPr>
        <p:txBody>
          <a:bodyPr/>
          <a:lstStyle/>
          <a:p>
            <a:r>
              <a:rPr lang="en-GB" dirty="0" smtClean="0"/>
              <a:t>Deliberate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361" y="1844824"/>
            <a:ext cx="4889252" cy="3960664"/>
          </a:xfrm>
        </p:spPr>
        <p:txBody>
          <a:bodyPr/>
          <a:lstStyle/>
          <a:p>
            <a:r>
              <a:rPr lang="en-GB" dirty="0" smtClean="0"/>
              <a:t>Challenge </a:t>
            </a:r>
          </a:p>
          <a:p>
            <a:r>
              <a:rPr lang="en-GB" dirty="0" smtClean="0"/>
              <a:t>Specific goals</a:t>
            </a:r>
          </a:p>
          <a:p>
            <a:r>
              <a:rPr lang="en-GB" dirty="0" smtClean="0"/>
              <a:t>Focus on sub-tasks</a:t>
            </a:r>
          </a:p>
          <a:p>
            <a:r>
              <a:rPr lang="en-GB" dirty="0" smtClean="0"/>
              <a:t>Feedback</a:t>
            </a:r>
          </a:p>
          <a:p>
            <a:r>
              <a:rPr lang="en-GB" dirty="0" smtClean="0"/>
              <a:t>Mental representations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2019697" cy="302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0" y="3637558"/>
            <a:ext cx="2227584" cy="285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22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/>
              <a:t>How can teachers learn to be better teachers?</a:t>
            </a:r>
            <a:endParaRPr lang="en-GB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3136"/>
            <a:ext cx="7992814" cy="863428"/>
          </a:xfrm>
        </p:spPr>
        <p:txBody>
          <a:bodyPr/>
          <a:lstStyle/>
          <a:p>
            <a:pPr>
              <a:defRPr/>
            </a:pP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5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48072"/>
          </a:xfrm>
        </p:spPr>
        <p:txBody>
          <a:bodyPr/>
          <a:lstStyle/>
          <a:p>
            <a:r>
              <a:rPr lang="en-GB" sz="3200" dirty="0"/>
              <a:t>How can teachers learn to be better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1556792"/>
            <a:ext cx="7772400" cy="3960664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 smtClean="0"/>
              <a:t>You’re a teacher. </a:t>
            </a:r>
          </a:p>
          <a:p>
            <a:pPr marL="0" indent="0">
              <a:buNone/>
            </a:pPr>
            <a:r>
              <a:rPr lang="en-GB" sz="5400" b="1" dirty="0" smtClean="0"/>
              <a:t>You know how to help </a:t>
            </a:r>
            <a:br>
              <a:rPr lang="en-GB" sz="5400" b="1" dirty="0" smtClean="0"/>
            </a:br>
            <a:r>
              <a:rPr lang="en-GB" sz="5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5400" b="1" dirty="0" smtClean="0"/>
              <a:t>Do that.</a:t>
            </a:r>
            <a:endParaRPr lang="en-GB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84176"/>
          </a:xfrm>
        </p:spPr>
        <p:txBody>
          <a:bodyPr/>
          <a:lstStyle/>
          <a:p>
            <a:r>
              <a:rPr lang="en-GB" dirty="0" smtClean="0"/>
              <a:t>What do we know about teachers’ professional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Three types of requirement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General principles of how people learn anything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Specific requirements for learning to change pedagogical practice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The learning environment: school culture and leadership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Takes you from where you are at</a:t>
            </a:r>
          </a:p>
          <a:p>
            <a:r>
              <a:rPr lang="en-GB" dirty="0" smtClean="0"/>
              <a:t>Is clear what success looks like</a:t>
            </a:r>
          </a:p>
          <a:p>
            <a:r>
              <a:rPr lang="en-GB" dirty="0" smtClean="0"/>
              <a:t>Creates challenging expectations</a:t>
            </a:r>
          </a:p>
          <a:p>
            <a:r>
              <a:rPr lang="en-GB" dirty="0" smtClean="0"/>
              <a:t>Assesses and feeds back on the gap</a:t>
            </a:r>
          </a:p>
          <a:p>
            <a:r>
              <a:rPr lang="en-GB" dirty="0" smtClean="0"/>
              <a:t>Requires exposition and guidance from an expert</a:t>
            </a:r>
          </a:p>
          <a:p>
            <a:r>
              <a:rPr lang="en-GB" dirty="0" smtClean="0"/>
              <a:t>Requires a coaching &amp; mentoring role</a:t>
            </a:r>
          </a:p>
          <a:p>
            <a:r>
              <a:rPr lang="en-GB" dirty="0" smtClean="0"/>
              <a:t>Benefits from peer support</a:t>
            </a:r>
          </a:p>
          <a:p>
            <a:r>
              <a:rPr lang="en-GB" dirty="0" smtClean="0"/>
              <a:t>Requires trust: ‘OK to fail’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for learning </a:t>
            </a:r>
            <a:r>
              <a:rPr lang="en-GB" dirty="0"/>
              <a:t>to change </a:t>
            </a:r>
            <a:r>
              <a:rPr lang="en-GB" b="1" i="1" dirty="0"/>
              <a:t>pedagogical</a:t>
            </a:r>
            <a:r>
              <a:rPr lang="en-GB" dirty="0"/>
              <a:t> </a:t>
            </a:r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Learning aims (for teachers) must be strongly linked to learning gains (for pupils)</a:t>
            </a:r>
          </a:p>
          <a:p>
            <a:r>
              <a:rPr lang="en-GB" dirty="0" smtClean="0"/>
              <a:t>Learning aims must be evidence based</a:t>
            </a:r>
          </a:p>
          <a:p>
            <a:r>
              <a:rPr lang="en-GB" dirty="0" smtClean="0"/>
              <a:t>Learning aims must be appropriate to school/pupil context</a:t>
            </a:r>
          </a:p>
          <a:p>
            <a:r>
              <a:rPr lang="en-GB" dirty="0" smtClean="0"/>
              <a:t>Changing habits that are already established is very hard (needs time, support, feedback)</a:t>
            </a:r>
          </a:p>
          <a:p>
            <a:r>
              <a:rPr lang="en-GB" dirty="0" smtClean="0"/>
              <a:t>Pedagogy is a blend of theory (wisdom and intuition) and practice (skills and techniques)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28" y="2319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Leadership, school culture and professional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3924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value of professional learning and continuous improvement must be clearly signalled (championed and modelled)</a:t>
            </a:r>
          </a:p>
          <a:p>
            <a:r>
              <a:rPr lang="en-GB" dirty="0" smtClean="0"/>
              <a:t>Time and funding must be made available</a:t>
            </a:r>
          </a:p>
          <a:p>
            <a:r>
              <a:rPr lang="en-GB" dirty="0" smtClean="0"/>
              <a:t>A trust </a:t>
            </a:r>
            <a:r>
              <a:rPr lang="en-GB" dirty="0"/>
              <a:t>culture (‘willingness to be </a:t>
            </a:r>
            <a:r>
              <a:rPr lang="en-GB" dirty="0" smtClean="0"/>
              <a:t>vulnerable’ = please observe my worst lesson) is vital </a:t>
            </a:r>
          </a:p>
          <a:p>
            <a:r>
              <a:rPr lang="en-GB" dirty="0" smtClean="0"/>
              <a:t>Challenge implies need for improvement</a:t>
            </a:r>
          </a:p>
          <a:p>
            <a:r>
              <a:rPr lang="en-GB" dirty="0" smtClean="0"/>
              <a:t>Requires coherence with a wider strategic planning process for prioritisation and integration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pitfalls of professional </a:t>
            </a:r>
            <a:r>
              <a:rPr lang="en-GB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Link (teacher) learning aims to (student) learning gains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Change habits, not just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assessment </a:t>
            </a:r>
            <a:br>
              <a:rPr lang="en-GB" dirty="0" smtClean="0"/>
            </a:br>
            <a:r>
              <a:rPr lang="en-GB" dirty="0" smtClean="0"/>
              <a:t>(for professional learning)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forget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Culture is crucial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Practice makes less imperfect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Image result for pitfal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81" y="2708920"/>
            <a:ext cx="2695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952328"/>
          </a:xfrm>
        </p:spPr>
        <p:txBody>
          <a:bodyPr/>
          <a:lstStyle/>
          <a:p>
            <a:r>
              <a:rPr lang="en-GB" sz="2800" dirty="0"/>
              <a:t>Some pitfalls of professional learning: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1. </a:t>
            </a:r>
            <a:r>
              <a:rPr lang="en-GB" dirty="0"/>
              <a:t>Link (teacher) learning aims to (student) learning </a:t>
            </a:r>
            <a:r>
              <a:rPr lang="en-GB" dirty="0" smtClean="0"/>
              <a:t>gains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None/>
          <a:defRPr sz="36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CEM</Template>
  <TotalTime>9193</TotalTime>
  <Words>1761</Words>
  <Application>Microsoft Office PowerPoint</Application>
  <PresentationFormat>On-screen Show (4:3)</PresentationFormat>
  <Paragraphs>294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DU CEM</vt:lpstr>
      <vt:lpstr>How can teachers learn to be better teachers?</vt:lpstr>
      <vt:lpstr>How can teachers learn to be better teachers?</vt:lpstr>
      <vt:lpstr>PowerPoint Presentation</vt:lpstr>
      <vt:lpstr>What do we know about teachers’ professional learning?</vt:lpstr>
      <vt:lpstr>All good learning &amp; teaching …</vt:lpstr>
      <vt:lpstr>Principles for learning to change pedagogical practice</vt:lpstr>
      <vt:lpstr>Leadership, school culture and professional learning</vt:lpstr>
      <vt:lpstr>Some pitfalls of professional learning</vt:lpstr>
      <vt:lpstr>Some pitfalls of professional learning:  1. Link (teacher) learning aims to (student) learning gains</vt:lpstr>
      <vt:lpstr>EEF Teaching and Learning Toolkit www.educationendowmentfoundation.org.uk/toolkit</vt:lpstr>
      <vt:lpstr>Impact vs cost</vt:lpstr>
      <vt:lpstr>PowerPoint Presentation</vt:lpstr>
      <vt:lpstr>1. We do that already (don’t we?)</vt:lpstr>
      <vt:lpstr>2. Do we always do that?</vt:lpstr>
      <vt:lpstr>3. We don’t do that (hopefully)</vt:lpstr>
      <vt:lpstr>Professional reading http://cem.org/blog/what-is-worth-reading-for-teachers-interested-in-research</vt:lpstr>
      <vt:lpstr>Further reading lists</vt:lpstr>
      <vt:lpstr>Starter pack: 50 pages </vt:lpstr>
      <vt:lpstr>Some pitfalls of professional learning:  2. Change habits, not just knowledge</vt:lpstr>
      <vt:lpstr>PowerPoint Presentation</vt:lpstr>
      <vt:lpstr>Some pitfalls of professional learning:  3. Use assessment (for professional learning)</vt:lpstr>
      <vt:lpstr>How good a teacher are you?</vt:lpstr>
      <vt:lpstr>Lesson observation: It’s harder than  you think</vt:lpstr>
      <vt:lpstr>How do you know if teaching is working?</vt:lpstr>
      <vt:lpstr>Using good assessment to monitor teaching</vt:lpstr>
      <vt:lpstr>Key elements of good evaluation</vt:lpstr>
      <vt:lpstr>Some pitfalls of professional learning:  4. Don’t forget instruction</vt:lpstr>
      <vt:lpstr>If you want your students to learn something hard, would you</vt:lpstr>
      <vt:lpstr>All good learning &amp; teaching …</vt:lpstr>
      <vt:lpstr>Some pitfalls of professional learning:  5. Culture is crucial</vt:lpstr>
      <vt:lpstr>What is trust?</vt:lpstr>
      <vt:lpstr>Trust in school</vt:lpstr>
      <vt:lpstr>Some pitfalls of professional learning:  6. Practice makes less imperfect</vt:lpstr>
      <vt:lpstr>Deliberate practice</vt:lpstr>
      <vt:lpstr>How can teachers learn to be better teachers?</vt:lpstr>
      <vt:lpstr>How can teachers learn to be better teachers?</vt:lpstr>
    </vt:vector>
  </TitlesOfParts>
  <Company>CEM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will it take…to develop great teaching?</dc:title>
  <dc:creator>Robert Coe</dc:creator>
  <cp:lastModifiedBy>Andrew Peill</cp:lastModifiedBy>
  <cp:revision>93</cp:revision>
  <dcterms:created xsi:type="dcterms:W3CDTF">2015-10-13T13:03:46Z</dcterms:created>
  <dcterms:modified xsi:type="dcterms:W3CDTF">2019-10-18T09:39:19Z</dcterms:modified>
</cp:coreProperties>
</file>