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4" r:id="rId1"/>
  </p:sldMasterIdLst>
  <p:notesMasterIdLst>
    <p:notesMasterId r:id="rId26"/>
  </p:notesMasterIdLst>
  <p:handoutMasterIdLst>
    <p:handoutMasterId r:id="rId27"/>
  </p:handoutMasterIdLst>
  <p:sldIdLst>
    <p:sldId id="290" r:id="rId2"/>
    <p:sldId id="367" r:id="rId3"/>
    <p:sldId id="398" r:id="rId4"/>
    <p:sldId id="392" r:id="rId5"/>
    <p:sldId id="393" r:id="rId6"/>
    <p:sldId id="394" r:id="rId7"/>
    <p:sldId id="397" r:id="rId8"/>
    <p:sldId id="368" r:id="rId9"/>
    <p:sldId id="399" r:id="rId10"/>
    <p:sldId id="385" r:id="rId11"/>
    <p:sldId id="386" r:id="rId12"/>
    <p:sldId id="391" r:id="rId13"/>
    <p:sldId id="384" r:id="rId14"/>
    <p:sldId id="390" r:id="rId15"/>
    <p:sldId id="378" r:id="rId16"/>
    <p:sldId id="375" r:id="rId17"/>
    <p:sldId id="374" r:id="rId18"/>
    <p:sldId id="376" r:id="rId19"/>
    <p:sldId id="400" r:id="rId20"/>
    <p:sldId id="401" r:id="rId21"/>
    <p:sldId id="403" r:id="rId22"/>
    <p:sldId id="402" r:id="rId23"/>
    <p:sldId id="396" r:id="rId24"/>
    <p:sldId id="395" r:id="rId2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66"/>
    <a:srgbClr val="FF0000"/>
    <a:srgbClr val="D2CC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84095" autoAdjust="0"/>
  </p:normalViewPr>
  <p:slideViewPr>
    <p:cSldViewPr>
      <p:cViewPr>
        <p:scale>
          <a:sx n="60" d="100"/>
          <a:sy n="60" d="100"/>
        </p:scale>
        <p:origin x="-2112" y="-822"/>
      </p:cViewPr>
      <p:guideLst>
        <p:guide orient="horz" pos="2160"/>
        <p:guide pos="2880"/>
      </p:guideLst>
    </p:cSldViewPr>
  </p:slideViewPr>
  <p:outlineViewPr>
    <p:cViewPr>
      <p:scale>
        <a:sx n="33" d="100"/>
        <a:sy n="33" d="100"/>
      </p:scale>
      <p:origin x="0" y="10344"/>
    </p:cViewPr>
  </p:outlineViewPr>
  <p:notesTextViewPr>
    <p:cViewPr>
      <p:scale>
        <a:sx n="100" d="100"/>
        <a:sy n="100" d="100"/>
      </p:scale>
      <p:origin x="0" y="0"/>
    </p:cViewPr>
  </p:notesTextViewPr>
  <p:sorterViewPr>
    <p:cViewPr>
      <p:scale>
        <a:sx n="66" d="100"/>
        <a:sy n="66" d="100"/>
      </p:scale>
      <p:origin x="0" y="2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ea typeface="ＭＳ Ｐゴシック" charset="0"/>
                <a:cs typeface="+mn-cs"/>
              </a:defRPr>
            </a:lvl1pPr>
          </a:lstStyle>
          <a:p>
            <a:pPr>
              <a:defRPr/>
            </a:pPr>
            <a:endParaRPr lang="en-US"/>
          </a:p>
        </p:txBody>
      </p:sp>
      <p:sp>
        <p:nvSpPr>
          <p:cNvPr id="135171"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ea typeface="ＭＳ Ｐゴシック" charset="0"/>
                <a:cs typeface="+mn-cs"/>
              </a:defRPr>
            </a:lvl1pPr>
          </a:lstStyle>
          <a:p>
            <a:pPr>
              <a:defRPr/>
            </a:pPr>
            <a:endParaRPr lang="en-US"/>
          </a:p>
        </p:txBody>
      </p:sp>
      <p:sp>
        <p:nvSpPr>
          <p:cNvPr id="135172"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ea typeface="ＭＳ Ｐゴシック" charset="0"/>
                <a:cs typeface="+mn-cs"/>
              </a:defRPr>
            </a:lvl1pPr>
          </a:lstStyle>
          <a:p>
            <a:pPr>
              <a:defRPr/>
            </a:pPr>
            <a:endParaRPr lang="en-US"/>
          </a:p>
        </p:txBody>
      </p:sp>
      <p:sp>
        <p:nvSpPr>
          <p:cNvPr id="135173"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b" anchorCtr="0" compatLnSpc="1">
            <a:prstTxWarp prst="textNoShape">
              <a:avLst/>
            </a:prstTxWarp>
          </a:bodyPr>
          <a:lstStyle>
            <a:lvl1pPr algn="r" defTabSz="966788" eaLnBrk="1" hangingPunct="1">
              <a:defRPr sz="1300" smtClean="0">
                <a:latin typeface="Arial" pitchFamily="34" charset="0"/>
              </a:defRPr>
            </a:lvl1pPr>
          </a:lstStyle>
          <a:p>
            <a:pPr>
              <a:defRPr/>
            </a:pPr>
            <a:fld id="{1BF088ED-1075-4510-950D-405061569821}" type="slidenum">
              <a:rPr lang="en-US"/>
              <a:pPr>
                <a:defRPr/>
              </a:pPr>
              <a:t>‹#›</a:t>
            </a:fld>
            <a:endParaRPr lang="en-US"/>
          </a:p>
        </p:txBody>
      </p:sp>
    </p:spTree>
    <p:extLst>
      <p:ext uri="{BB962C8B-B14F-4D97-AF65-F5344CB8AC3E}">
        <p14:creationId xmlns:p14="http://schemas.microsoft.com/office/powerpoint/2010/main" val="3688581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t" anchorCtr="0" compatLnSpc="1">
            <a:prstTxWarp prst="textNoShape">
              <a:avLst/>
            </a:prstTxWarp>
          </a:bodyPr>
          <a:lstStyle>
            <a:lvl1pPr defTabSz="966788" eaLnBrk="1" hangingPunct="1">
              <a:defRPr sz="1300">
                <a:latin typeface="Arial" charset="0"/>
                <a:ea typeface="ＭＳ Ｐゴシック" charset="0"/>
                <a:cs typeface="+mn-cs"/>
              </a:defRPr>
            </a:lvl1pPr>
          </a:lstStyle>
          <a:p>
            <a:pPr>
              <a:defRPr/>
            </a:pPr>
            <a:endParaRPr lang="en-US"/>
          </a:p>
        </p:txBody>
      </p:sp>
      <p:sp>
        <p:nvSpPr>
          <p:cNvPr id="4301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t" anchorCtr="0" compatLnSpc="1">
            <a:prstTxWarp prst="textNoShape">
              <a:avLst/>
            </a:prstTxWarp>
          </a:bodyPr>
          <a:lstStyle>
            <a:lvl1pPr algn="r" defTabSz="966788" eaLnBrk="1" hangingPunct="1">
              <a:defRPr sz="1300">
                <a:latin typeface="Arial" charset="0"/>
                <a:ea typeface="ＭＳ Ｐゴシック" charset="0"/>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b" anchorCtr="0" compatLnSpc="1">
            <a:prstTxWarp prst="textNoShape">
              <a:avLst/>
            </a:prstTxWarp>
          </a:bodyPr>
          <a:lstStyle>
            <a:lvl1pPr defTabSz="966788" eaLnBrk="1" hangingPunct="1">
              <a:defRPr sz="1300">
                <a:latin typeface="Arial" charset="0"/>
                <a:ea typeface="ＭＳ Ｐゴシック" charset="0"/>
                <a:cs typeface="+mn-cs"/>
              </a:defRPr>
            </a:lvl1pPr>
          </a:lstStyle>
          <a:p>
            <a:pPr>
              <a:defRPr/>
            </a:pPr>
            <a:endParaRPr lang="en-US"/>
          </a:p>
        </p:txBody>
      </p:sp>
      <p:sp>
        <p:nvSpPr>
          <p:cNvPr id="4301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6661" tIns="48331" rIns="96661" bIns="48331" numCol="1" anchor="b" anchorCtr="0" compatLnSpc="1">
            <a:prstTxWarp prst="textNoShape">
              <a:avLst/>
            </a:prstTxWarp>
          </a:bodyPr>
          <a:lstStyle>
            <a:lvl1pPr algn="r" defTabSz="966788" eaLnBrk="1" hangingPunct="1">
              <a:defRPr sz="1300" smtClean="0">
                <a:latin typeface="Arial" pitchFamily="34" charset="0"/>
              </a:defRPr>
            </a:lvl1pPr>
          </a:lstStyle>
          <a:p>
            <a:pPr>
              <a:defRPr/>
            </a:pPr>
            <a:fld id="{93263F81-AB1F-4B51-A4CA-047E49299C68}" type="slidenum">
              <a:rPr lang="en-US"/>
              <a:pPr>
                <a:defRPr/>
              </a:pPr>
              <a:t>‹#›</a:t>
            </a:fld>
            <a:endParaRPr lang="en-US"/>
          </a:p>
        </p:txBody>
      </p:sp>
    </p:spTree>
    <p:extLst>
      <p:ext uri="{BB962C8B-B14F-4D97-AF65-F5344CB8AC3E}">
        <p14:creationId xmlns:p14="http://schemas.microsoft.com/office/powerpoint/2010/main" val="41818518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teachstone.org/wp-content/uploads/2010/06/CLASSImplementationGuide.pdf"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teachstone.org/wp-content/uploads/2010/06/CLASSImplementationGuide.pdf"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eppe.ioe.ac.uk/eppe3-11/eppe3-11%20pdfs/eppepapers/Tier%203%20full%20report%20-%20Final.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educationnext.org/can-teacher-evaluation-improve-teaching/"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metproject.org/downloads/MET_Reliability%20of%20Classroom%20Observations_Research%20Paper.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metproject.org/downloads/MET_Composite_Estimator_of_Effective_Teaching_Research_Paper.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jte.sagepub.com/content/62/4/367.abstrac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cem.org/attachments/publications/ImprovingEducation2013.pdf"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vimeo.com/7047107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endParaRPr lang="en-US" dirty="0" smtClean="0">
              <a:ea typeface="ＭＳ Ｐゴシック" charset="0"/>
              <a:cs typeface="+mn-cs"/>
            </a:endParaRPr>
          </a:p>
        </p:txBody>
      </p:sp>
      <p:sp>
        <p:nvSpPr>
          <p:cNvPr id="4" name="Slide Number Placeholder 3"/>
          <p:cNvSpPr>
            <a:spLocks noGrp="1"/>
          </p:cNvSpPr>
          <p:nvPr>
            <p:ph type="sldNum" sz="quarter" idx="5"/>
          </p:nvPr>
        </p:nvSpPr>
        <p:spPr/>
        <p:txBody>
          <a:bodyPr/>
          <a:lstStyle>
            <a:lvl1pPr defTabSz="966788">
              <a:defRPr sz="2400">
                <a:solidFill>
                  <a:schemeClr val="tx1"/>
                </a:solidFill>
                <a:latin typeface="Times" charset="0"/>
                <a:ea typeface="MS PGothic" pitchFamily="34" charset="-128"/>
              </a:defRPr>
            </a:lvl1pPr>
            <a:lvl2pPr marL="742950" indent="-285750" defTabSz="966788">
              <a:defRPr sz="2400">
                <a:solidFill>
                  <a:schemeClr val="tx1"/>
                </a:solidFill>
                <a:latin typeface="Times" charset="0"/>
                <a:ea typeface="MS PGothic" pitchFamily="34" charset="-128"/>
              </a:defRPr>
            </a:lvl2pPr>
            <a:lvl3pPr marL="1143000" indent="-228600" defTabSz="966788">
              <a:defRPr sz="2400">
                <a:solidFill>
                  <a:schemeClr val="tx1"/>
                </a:solidFill>
                <a:latin typeface="Times" charset="0"/>
                <a:ea typeface="MS PGothic" pitchFamily="34" charset="-128"/>
              </a:defRPr>
            </a:lvl3pPr>
            <a:lvl4pPr marL="1600200" indent="-228600" defTabSz="966788">
              <a:defRPr sz="2400">
                <a:solidFill>
                  <a:schemeClr val="tx1"/>
                </a:solidFill>
                <a:latin typeface="Times" charset="0"/>
                <a:ea typeface="MS PGothic" pitchFamily="34" charset="-128"/>
              </a:defRPr>
            </a:lvl4pPr>
            <a:lvl5pPr marL="2057400" indent="-228600" defTabSz="966788">
              <a:defRPr sz="2400">
                <a:solidFill>
                  <a:schemeClr val="tx1"/>
                </a:solidFill>
                <a:latin typeface="Times" charset="0"/>
                <a:ea typeface="MS PGothic" pitchFamily="34" charset="-128"/>
              </a:defRPr>
            </a:lvl5pPr>
            <a:lvl6pPr marL="2514600" indent="-228600" defTabSz="966788" eaLnBrk="0" fontAlgn="base" hangingPunct="0">
              <a:spcBef>
                <a:spcPct val="0"/>
              </a:spcBef>
              <a:spcAft>
                <a:spcPct val="0"/>
              </a:spcAft>
              <a:defRPr sz="2400">
                <a:solidFill>
                  <a:schemeClr val="tx1"/>
                </a:solidFill>
                <a:latin typeface="Times" charset="0"/>
                <a:ea typeface="MS PGothic" pitchFamily="34" charset="-128"/>
              </a:defRPr>
            </a:lvl6pPr>
            <a:lvl7pPr marL="2971800" indent="-228600" defTabSz="966788" eaLnBrk="0" fontAlgn="base" hangingPunct="0">
              <a:spcBef>
                <a:spcPct val="0"/>
              </a:spcBef>
              <a:spcAft>
                <a:spcPct val="0"/>
              </a:spcAft>
              <a:defRPr sz="2400">
                <a:solidFill>
                  <a:schemeClr val="tx1"/>
                </a:solidFill>
                <a:latin typeface="Times" charset="0"/>
                <a:ea typeface="MS PGothic" pitchFamily="34" charset="-128"/>
              </a:defRPr>
            </a:lvl7pPr>
            <a:lvl8pPr marL="3429000" indent="-228600" defTabSz="966788" eaLnBrk="0" fontAlgn="base" hangingPunct="0">
              <a:spcBef>
                <a:spcPct val="0"/>
              </a:spcBef>
              <a:spcAft>
                <a:spcPct val="0"/>
              </a:spcAft>
              <a:defRPr sz="2400">
                <a:solidFill>
                  <a:schemeClr val="tx1"/>
                </a:solidFill>
                <a:latin typeface="Times" charset="0"/>
                <a:ea typeface="MS PGothic" pitchFamily="34" charset="-128"/>
              </a:defRPr>
            </a:lvl8pPr>
            <a:lvl9pPr marL="3886200" indent="-228600" defTabSz="966788" eaLnBrk="0" fontAlgn="base" hangingPunct="0">
              <a:spcBef>
                <a:spcPct val="0"/>
              </a:spcBef>
              <a:spcAft>
                <a:spcPct val="0"/>
              </a:spcAft>
              <a:defRPr sz="2400">
                <a:solidFill>
                  <a:schemeClr val="tx1"/>
                </a:solidFill>
                <a:latin typeface="Times" charset="0"/>
                <a:ea typeface="MS PGothic" pitchFamily="34" charset="-128"/>
              </a:defRPr>
            </a:lvl9pPr>
          </a:lstStyle>
          <a:p>
            <a:pPr>
              <a:defRPr/>
            </a:pPr>
            <a:fld id="{71DBB4A3-201D-4925-A692-121D9E154EC2}" type="slidenum">
              <a:rPr lang="en-US" sz="1300" smtClean="0">
                <a:latin typeface="Arial" pitchFamily="34" charset="0"/>
              </a:rPr>
              <a:pPr>
                <a:defRPr/>
              </a:pPr>
              <a:t>1</a:t>
            </a:fld>
            <a:endParaRPr lang="en-US" sz="130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err="1" smtClean="0">
                <a:solidFill>
                  <a:schemeClr val="tx1"/>
                </a:solidFill>
                <a:effectLst/>
                <a:latin typeface="Arial" charset="0"/>
                <a:ea typeface="MS PGothic" pitchFamily="34" charset="-128"/>
                <a:cs typeface="ＭＳ Ｐゴシック" charset="0"/>
              </a:rPr>
              <a:t>Hamre</a:t>
            </a:r>
            <a:r>
              <a:rPr lang="en-GB" sz="1200" kern="1200" dirty="0" smtClean="0">
                <a:solidFill>
                  <a:schemeClr val="tx1"/>
                </a:solidFill>
                <a:effectLst/>
                <a:latin typeface="Arial" charset="0"/>
                <a:ea typeface="MS PGothic" pitchFamily="34" charset="-128"/>
                <a:cs typeface="ＭＳ Ｐゴシック" charset="0"/>
              </a:rPr>
              <a:t>, B.K., </a:t>
            </a:r>
            <a:r>
              <a:rPr lang="en-GB" sz="1200" kern="1200" dirty="0" err="1" smtClean="0">
                <a:solidFill>
                  <a:schemeClr val="tx1"/>
                </a:solidFill>
                <a:effectLst/>
                <a:latin typeface="Arial" charset="0"/>
                <a:ea typeface="MS PGothic" pitchFamily="34" charset="-128"/>
                <a:cs typeface="ＭＳ Ｐゴシック" charset="0"/>
              </a:rPr>
              <a:t>Goffin</a:t>
            </a:r>
            <a:r>
              <a:rPr lang="en-GB" sz="1200" kern="1200" dirty="0" smtClean="0">
                <a:solidFill>
                  <a:schemeClr val="tx1"/>
                </a:solidFill>
                <a:effectLst/>
                <a:latin typeface="Arial" charset="0"/>
                <a:ea typeface="MS PGothic" pitchFamily="34" charset="-128"/>
                <a:cs typeface="ＭＳ Ｐゴシック" charset="0"/>
              </a:rPr>
              <a:t>, S.G. &amp; Kraft-Sayre, M. (2009) Classroom Assessment Scoring System Implementation Guide: Measuring and Improving Classroom Interactions in Early Classroom Settings. </a:t>
            </a:r>
            <a:r>
              <a:rPr lang="en-GB" sz="1200" u="sng" kern="1200" dirty="0" smtClean="0">
                <a:solidFill>
                  <a:schemeClr val="tx1"/>
                </a:solidFill>
                <a:effectLst/>
                <a:latin typeface="Arial" charset="0"/>
                <a:ea typeface="MS PGothic" pitchFamily="34" charset="-128"/>
                <a:cs typeface="ＭＳ Ｐゴシック" charset="0"/>
                <a:hlinkClick r:id="rId3"/>
              </a:rPr>
              <a:t>http://www.teachstone.org/wp-content/uploads/2010/06/CLASSImplementationGuide.pdf</a:t>
            </a:r>
            <a:r>
              <a:rPr lang="en-GB" sz="1200" kern="1200" dirty="0" smtClean="0">
                <a:solidFill>
                  <a:schemeClr val="tx1"/>
                </a:solidFill>
                <a:effectLst/>
                <a:latin typeface="Arial" charset="0"/>
                <a:ea typeface="MS PGothic" pitchFamily="34" charset="-128"/>
                <a:cs typeface="ＭＳ Ｐゴシック" charset="0"/>
              </a:rPr>
              <a:t> </a:t>
            </a:r>
          </a:p>
          <a:p>
            <a:r>
              <a:rPr lang="en-GB" sz="1200" kern="1200" dirty="0" smtClean="0">
                <a:solidFill>
                  <a:schemeClr val="tx1"/>
                </a:solidFill>
                <a:effectLst/>
                <a:latin typeface="Arial" charset="0"/>
                <a:ea typeface="MS PGothic" pitchFamily="34" charset="-128"/>
                <a:cs typeface="ＭＳ Ｐゴシック" charset="0"/>
              </a:rPr>
              <a:t>Instructional Support includes dimensions such as a the extent to which interactions promote higher order thinking, give formative feedback, and use language to promote thinking</a:t>
            </a:r>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16</a:t>
            </a:fld>
            <a:endParaRPr lang="en-US"/>
          </a:p>
        </p:txBody>
      </p:sp>
    </p:spTree>
    <p:extLst>
      <p:ext uri="{BB962C8B-B14F-4D97-AF65-F5344CB8AC3E}">
        <p14:creationId xmlns:p14="http://schemas.microsoft.com/office/powerpoint/2010/main" val="12222912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charset="0"/>
                <a:ea typeface="MS PGothic" pitchFamily="34" charset="-128"/>
                <a:cs typeface="ＭＳ Ｐゴシック" charset="0"/>
              </a:rPr>
              <a:t>Simons, D J, </a:t>
            </a:r>
            <a:r>
              <a:rPr lang="en-GB" sz="1200" kern="1200" dirty="0" err="1" smtClean="0">
                <a:solidFill>
                  <a:schemeClr val="tx1"/>
                </a:solidFill>
                <a:effectLst/>
                <a:latin typeface="Arial" charset="0"/>
                <a:ea typeface="MS PGothic" pitchFamily="34" charset="-128"/>
                <a:cs typeface="ＭＳ Ｐゴシック" charset="0"/>
              </a:rPr>
              <a:t>Chabris</a:t>
            </a:r>
            <a:r>
              <a:rPr lang="en-GB" sz="1200" kern="1200" dirty="0" smtClean="0">
                <a:solidFill>
                  <a:schemeClr val="tx1"/>
                </a:solidFill>
                <a:effectLst/>
                <a:latin typeface="Arial" charset="0"/>
                <a:ea typeface="MS PGothic" pitchFamily="34" charset="-128"/>
                <a:cs typeface="ＭＳ Ｐゴシック" charset="0"/>
              </a:rPr>
              <a:t>, C. F (1999) Gorillas in our midst: sustained </a:t>
            </a:r>
            <a:r>
              <a:rPr lang="en-GB" sz="1200" kern="1200" dirty="0" err="1" smtClean="0">
                <a:solidFill>
                  <a:schemeClr val="tx1"/>
                </a:solidFill>
                <a:effectLst/>
                <a:latin typeface="Arial" charset="0"/>
                <a:ea typeface="MS PGothic" pitchFamily="34" charset="-128"/>
                <a:cs typeface="ＭＳ Ｐゴシック" charset="0"/>
              </a:rPr>
              <a:t>inattentional</a:t>
            </a:r>
            <a:r>
              <a:rPr lang="en-GB" sz="1200" kern="1200" dirty="0" smtClean="0">
                <a:solidFill>
                  <a:schemeClr val="tx1"/>
                </a:solidFill>
                <a:effectLst/>
                <a:latin typeface="Arial" charset="0"/>
                <a:ea typeface="MS PGothic" pitchFamily="34" charset="-128"/>
                <a:cs typeface="ＭＳ Ｐゴシック" charset="0"/>
              </a:rPr>
              <a:t> blindness for dynamic events. </a:t>
            </a:r>
            <a:r>
              <a:rPr lang="en-GB" sz="1200" i="1" kern="1200" dirty="0" smtClean="0">
                <a:solidFill>
                  <a:schemeClr val="tx1"/>
                </a:solidFill>
                <a:effectLst/>
                <a:latin typeface="Arial" charset="0"/>
                <a:ea typeface="MS PGothic" pitchFamily="34" charset="-128"/>
                <a:cs typeface="ＭＳ Ｐゴシック" charset="0"/>
              </a:rPr>
              <a:t>Perception</a:t>
            </a:r>
            <a:r>
              <a:rPr lang="en-GB" sz="1200" kern="1200" dirty="0" smtClean="0">
                <a:solidFill>
                  <a:schemeClr val="tx1"/>
                </a:solidFill>
                <a:effectLst/>
                <a:latin typeface="Arial" charset="0"/>
                <a:ea typeface="MS PGothic" pitchFamily="34" charset="-128"/>
                <a:cs typeface="ＭＳ Ｐゴシック" charset="0"/>
              </a:rPr>
              <a:t>, 1999, volume 28, pages 1059 – 1074.</a:t>
            </a:r>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17</a:t>
            </a:fld>
            <a:endParaRPr lang="en-US"/>
          </a:p>
        </p:txBody>
      </p:sp>
    </p:spTree>
    <p:extLst>
      <p:ext uri="{BB962C8B-B14F-4D97-AF65-F5344CB8AC3E}">
        <p14:creationId xmlns:p14="http://schemas.microsoft.com/office/powerpoint/2010/main" val="2112819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err="1" smtClean="0">
                <a:solidFill>
                  <a:schemeClr val="tx1"/>
                </a:solidFill>
                <a:effectLst/>
                <a:latin typeface="Arial" charset="0"/>
                <a:ea typeface="MS PGothic" pitchFamily="34" charset="-128"/>
                <a:cs typeface="ＭＳ Ｐゴシック" charset="0"/>
              </a:rPr>
              <a:t>Hamre</a:t>
            </a:r>
            <a:r>
              <a:rPr lang="en-GB" sz="1200" kern="1200" dirty="0" smtClean="0">
                <a:solidFill>
                  <a:schemeClr val="tx1"/>
                </a:solidFill>
                <a:effectLst/>
                <a:latin typeface="Arial" charset="0"/>
                <a:ea typeface="MS PGothic" pitchFamily="34" charset="-128"/>
                <a:cs typeface="ＭＳ Ｐゴシック" charset="0"/>
              </a:rPr>
              <a:t>, B.K., </a:t>
            </a:r>
            <a:r>
              <a:rPr lang="en-GB" sz="1200" kern="1200" dirty="0" err="1" smtClean="0">
                <a:solidFill>
                  <a:schemeClr val="tx1"/>
                </a:solidFill>
                <a:effectLst/>
                <a:latin typeface="Arial" charset="0"/>
                <a:ea typeface="MS PGothic" pitchFamily="34" charset="-128"/>
                <a:cs typeface="ＭＳ Ｐゴシック" charset="0"/>
              </a:rPr>
              <a:t>Goffin</a:t>
            </a:r>
            <a:r>
              <a:rPr lang="en-GB" sz="1200" kern="1200" dirty="0" smtClean="0">
                <a:solidFill>
                  <a:schemeClr val="tx1"/>
                </a:solidFill>
                <a:effectLst/>
                <a:latin typeface="Arial" charset="0"/>
                <a:ea typeface="MS PGothic" pitchFamily="34" charset="-128"/>
                <a:cs typeface="ＭＳ Ｐゴシック" charset="0"/>
              </a:rPr>
              <a:t>, S.G. &amp; Kraft-Sayre, M. (2009) Classroom Assessment Scoring System Implementation Guide: Measuring and Improving Classroom Interactions in Early Classroom Settings. </a:t>
            </a:r>
            <a:r>
              <a:rPr lang="en-GB" sz="1200" u="sng" kern="1200" dirty="0" smtClean="0">
                <a:solidFill>
                  <a:schemeClr val="tx1"/>
                </a:solidFill>
                <a:effectLst/>
                <a:latin typeface="Arial" charset="0"/>
                <a:ea typeface="MS PGothic" pitchFamily="34" charset="-128"/>
                <a:cs typeface="ＭＳ Ｐゴシック" charset="0"/>
                <a:hlinkClick r:id="rId3"/>
              </a:rPr>
              <a:t>http://www.teachstone.org/wp-content/uploads/2010/06/CLASSImplementationGuide.pdf</a:t>
            </a:r>
            <a:r>
              <a:rPr lang="en-GB" sz="1200" kern="1200" dirty="0" smtClean="0">
                <a:solidFill>
                  <a:schemeClr val="tx1"/>
                </a:solidFill>
                <a:effectLst/>
                <a:latin typeface="Arial" charset="0"/>
                <a:ea typeface="MS PGothic" pitchFamily="34" charset="-128"/>
                <a:cs typeface="ＭＳ Ｐゴシック"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Sammons, P., Taggart, B., Sylva, K., Melhuish, E., </a:t>
            </a:r>
            <a:r>
              <a:rPr lang="en-GB" sz="1200" kern="1200" dirty="0" err="1" smtClean="0">
                <a:solidFill>
                  <a:schemeClr val="tx1"/>
                </a:solidFill>
                <a:effectLst/>
                <a:latin typeface="Arial" charset="0"/>
                <a:ea typeface="MS PGothic" pitchFamily="34" charset="-128"/>
                <a:cs typeface="ＭＳ Ｐゴシック" charset="0"/>
              </a:rPr>
              <a:t>Siraj</a:t>
            </a:r>
            <a:r>
              <a:rPr lang="en-GB" sz="1200" kern="1200" dirty="0" smtClean="0">
                <a:solidFill>
                  <a:schemeClr val="tx1"/>
                </a:solidFill>
                <a:effectLst/>
                <a:latin typeface="Arial" charset="0"/>
                <a:ea typeface="MS PGothic" pitchFamily="34" charset="-128"/>
                <a:cs typeface="ＭＳ Ｐゴシック" charset="0"/>
              </a:rPr>
              <a:t>-Blatchford, I., </a:t>
            </a:r>
            <a:r>
              <a:rPr lang="en-GB" sz="1200" kern="1200" dirty="0" err="1" smtClean="0">
                <a:solidFill>
                  <a:schemeClr val="tx1"/>
                </a:solidFill>
                <a:effectLst/>
                <a:latin typeface="Arial" charset="0"/>
                <a:ea typeface="MS PGothic" pitchFamily="34" charset="-128"/>
                <a:cs typeface="ＭＳ Ｐゴシック" charset="0"/>
              </a:rPr>
              <a:t>Barreau</a:t>
            </a:r>
            <a:r>
              <a:rPr lang="en-GB" sz="1200" kern="1200" dirty="0" smtClean="0">
                <a:solidFill>
                  <a:schemeClr val="tx1"/>
                </a:solidFill>
                <a:effectLst/>
                <a:latin typeface="Arial" charset="0"/>
                <a:ea typeface="MS PGothic" pitchFamily="34" charset="-128"/>
                <a:cs typeface="ＭＳ Ｐゴシック" charset="0"/>
              </a:rPr>
              <a:t>, S. and </a:t>
            </a:r>
            <a:r>
              <a:rPr lang="en-GB" sz="1200" kern="1200" dirty="0" err="1" smtClean="0">
                <a:solidFill>
                  <a:schemeClr val="tx1"/>
                </a:solidFill>
                <a:effectLst/>
                <a:latin typeface="Arial" charset="0"/>
                <a:ea typeface="MS PGothic" pitchFamily="34" charset="-128"/>
                <a:cs typeface="ＭＳ Ｐゴシック" charset="0"/>
              </a:rPr>
              <a:t>Manni</a:t>
            </a:r>
            <a:r>
              <a:rPr lang="en-GB" sz="1200" kern="1200" dirty="0" smtClean="0">
                <a:solidFill>
                  <a:schemeClr val="tx1"/>
                </a:solidFill>
                <a:effectLst/>
                <a:latin typeface="Arial" charset="0"/>
                <a:ea typeface="MS PGothic" pitchFamily="34" charset="-128"/>
                <a:cs typeface="ＭＳ Ｐゴシック" charset="0"/>
              </a:rPr>
              <a:t>, L. (2006) Variations in teacher and pupil behaviour in Year 5 classes. Effective Pre-School and Primary Education 3-11 Project (EPPE 3-11). London: Institute of Education </a:t>
            </a:r>
            <a:r>
              <a:rPr lang="en-GB" sz="1200" u="sng" kern="1200" dirty="0" smtClean="0">
                <a:solidFill>
                  <a:schemeClr val="tx1"/>
                </a:solidFill>
                <a:effectLst/>
                <a:latin typeface="Arial" charset="0"/>
                <a:ea typeface="MS PGothic" pitchFamily="34" charset="-128"/>
                <a:cs typeface="ＭＳ Ｐゴシック" charset="0"/>
                <a:hlinkClick r:id="rId4"/>
              </a:rPr>
              <a:t>http://eppe.ioe.ac.uk/eppe3-11/eppe3-11%20pdfs/eppepapers/Tier%203%20full%20report%20-%20Final.pdf</a:t>
            </a:r>
            <a:endParaRPr lang="en-GB" sz="1200" kern="1200" dirty="0" smtClean="0">
              <a:solidFill>
                <a:schemeClr val="tx1"/>
              </a:solidFill>
              <a:effectLst/>
              <a:latin typeface="Arial" charset="0"/>
              <a:ea typeface="MS PGothic" pitchFamily="34" charset="-128"/>
              <a:cs typeface="ＭＳ Ｐゴシック"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S PGothic" pitchFamily="34" charset="-128"/>
              <a:cs typeface="ＭＳ Ｐゴシック" charset="0"/>
            </a:endParaRPr>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18</a:t>
            </a:fld>
            <a:endParaRPr lang="en-US"/>
          </a:p>
        </p:txBody>
      </p:sp>
    </p:spTree>
    <p:extLst>
      <p:ext uri="{BB962C8B-B14F-4D97-AF65-F5344CB8AC3E}">
        <p14:creationId xmlns:p14="http://schemas.microsoft.com/office/powerpoint/2010/main" val="3040173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baseline="0" dirty="0" smtClean="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20</a:t>
            </a:fld>
            <a:endParaRPr lang="en-US"/>
          </a:p>
        </p:txBody>
      </p:sp>
    </p:spTree>
    <p:extLst>
      <p:ext uri="{BB962C8B-B14F-4D97-AF65-F5344CB8AC3E}">
        <p14:creationId xmlns:p14="http://schemas.microsoft.com/office/powerpoint/2010/main" val="2843088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S PGothic" pitchFamily="34" charset="-128"/>
                <a:cs typeface="ＭＳ Ｐゴシック" charset="0"/>
              </a:rPr>
              <a:t>Evidence on Feedback:</a:t>
            </a:r>
          </a:p>
          <a:p>
            <a:r>
              <a:rPr lang="en-GB" sz="1200" kern="1200" dirty="0" err="1" smtClean="0">
                <a:solidFill>
                  <a:schemeClr val="tx1"/>
                </a:solidFill>
                <a:effectLst/>
                <a:latin typeface="Arial" charset="0"/>
                <a:ea typeface="MS PGothic" pitchFamily="34" charset="-128"/>
                <a:cs typeface="ＭＳ Ｐゴシック" charset="0"/>
              </a:rPr>
              <a:t>Kluger</a:t>
            </a:r>
            <a:r>
              <a:rPr lang="en-GB" sz="1200" kern="1200" dirty="0" smtClean="0">
                <a:solidFill>
                  <a:schemeClr val="tx1"/>
                </a:solidFill>
                <a:effectLst/>
                <a:latin typeface="Arial" charset="0"/>
                <a:ea typeface="MS PGothic" pitchFamily="34" charset="-128"/>
                <a:cs typeface="ＭＳ Ｐゴシック" charset="0"/>
              </a:rPr>
              <a:t>, A.N. &amp; </a:t>
            </a:r>
            <a:r>
              <a:rPr lang="en-GB" sz="1200" kern="1200" dirty="0" err="1" smtClean="0">
                <a:solidFill>
                  <a:schemeClr val="tx1"/>
                </a:solidFill>
                <a:effectLst/>
                <a:latin typeface="Arial" charset="0"/>
                <a:ea typeface="MS PGothic" pitchFamily="34" charset="-128"/>
                <a:cs typeface="ＭＳ Ｐゴシック" charset="0"/>
              </a:rPr>
              <a:t>DeNisi</a:t>
            </a:r>
            <a:r>
              <a:rPr lang="en-GB" sz="1200" kern="1200" dirty="0" smtClean="0">
                <a:solidFill>
                  <a:schemeClr val="tx1"/>
                </a:solidFill>
                <a:effectLst/>
                <a:latin typeface="Arial" charset="0"/>
                <a:ea typeface="MS PGothic" pitchFamily="34" charset="-128"/>
                <a:cs typeface="ＭＳ Ｐゴシック" charset="0"/>
              </a:rPr>
              <a:t>, A. (1996) The effects of feedback interventions on performance: a historical review, a meta-analysis, and a preliminary feedback intervention theory, </a:t>
            </a:r>
            <a:r>
              <a:rPr lang="en-GB" sz="1200" i="1" kern="1200" dirty="0" smtClean="0">
                <a:solidFill>
                  <a:schemeClr val="tx1"/>
                </a:solidFill>
                <a:effectLst/>
                <a:latin typeface="Arial" charset="0"/>
                <a:ea typeface="MS PGothic" pitchFamily="34" charset="-128"/>
                <a:cs typeface="ＭＳ Ｐゴシック" charset="0"/>
              </a:rPr>
              <a:t>Psychological Bulletin</a:t>
            </a:r>
            <a:r>
              <a:rPr lang="en-GB" sz="1200" kern="1200" dirty="0" smtClean="0">
                <a:solidFill>
                  <a:schemeClr val="tx1"/>
                </a:solidFill>
                <a:effectLst/>
                <a:latin typeface="Arial" charset="0"/>
                <a:ea typeface="MS PGothic" pitchFamily="34" charset="-128"/>
                <a:cs typeface="ＭＳ Ｐゴシック" charset="0"/>
              </a:rPr>
              <a:t>, 119, pp. 254-284.</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Coe, R. (2002) ‘Evidence on the Role and Impact of Performance Feedback in Schools’ in </a:t>
            </a:r>
            <a:r>
              <a:rPr lang="en-GB" sz="1200" kern="1200" dirty="0" err="1" smtClean="0">
                <a:solidFill>
                  <a:schemeClr val="tx1"/>
                </a:solidFill>
                <a:effectLst/>
                <a:latin typeface="Arial" charset="0"/>
                <a:ea typeface="MS PGothic" pitchFamily="34" charset="-128"/>
                <a:cs typeface="ＭＳ Ｐゴシック" charset="0"/>
              </a:rPr>
              <a:t>A.J.Visscher</a:t>
            </a:r>
            <a:r>
              <a:rPr lang="en-GB" sz="1200" kern="1200" dirty="0" smtClean="0">
                <a:solidFill>
                  <a:schemeClr val="tx1"/>
                </a:solidFill>
                <a:effectLst/>
                <a:latin typeface="Arial" charset="0"/>
                <a:ea typeface="MS PGothic" pitchFamily="34" charset="-128"/>
                <a:cs typeface="ＭＳ Ｐゴシック" charset="0"/>
              </a:rPr>
              <a:t> and R. Coe (eds.) </a:t>
            </a:r>
            <a:r>
              <a:rPr lang="en-GB" sz="1200" i="1" kern="1200" dirty="0" smtClean="0">
                <a:solidFill>
                  <a:schemeClr val="tx1"/>
                </a:solidFill>
                <a:effectLst/>
                <a:latin typeface="Arial" charset="0"/>
                <a:ea typeface="MS PGothic" pitchFamily="34" charset="-128"/>
                <a:cs typeface="ＭＳ Ｐゴシック" charset="0"/>
              </a:rPr>
              <a:t>School Improvement Through Performance Feedback</a:t>
            </a:r>
            <a:r>
              <a:rPr lang="en-GB" sz="1200" kern="1200" dirty="0" smtClean="0">
                <a:solidFill>
                  <a:schemeClr val="tx1"/>
                </a:solidFill>
                <a:effectLst/>
                <a:latin typeface="Arial" charset="0"/>
                <a:ea typeface="MS PGothic" pitchFamily="34" charset="-128"/>
                <a:cs typeface="ＭＳ Ｐゴシック" charset="0"/>
              </a:rPr>
              <a:t>. Rotterdam: </a:t>
            </a:r>
            <a:r>
              <a:rPr lang="en-GB" sz="1200" kern="1200" dirty="0" err="1" smtClean="0">
                <a:solidFill>
                  <a:schemeClr val="tx1"/>
                </a:solidFill>
                <a:effectLst/>
                <a:latin typeface="Arial" charset="0"/>
                <a:ea typeface="MS PGothic" pitchFamily="34" charset="-128"/>
                <a:cs typeface="ＭＳ Ｐゴシック" charset="0"/>
              </a:rPr>
              <a:t>Swets</a:t>
            </a:r>
            <a:r>
              <a:rPr lang="en-GB" sz="1200" kern="1200" dirty="0" smtClean="0">
                <a:solidFill>
                  <a:schemeClr val="tx1"/>
                </a:solidFill>
                <a:effectLst/>
                <a:latin typeface="Arial" charset="0"/>
                <a:ea typeface="MS PGothic" pitchFamily="34" charset="-128"/>
                <a:cs typeface="ＭＳ Ｐゴシック" charset="0"/>
              </a:rPr>
              <a:t> and </a:t>
            </a:r>
            <a:r>
              <a:rPr lang="en-GB" sz="1200" kern="1200" dirty="0" err="1" smtClean="0">
                <a:solidFill>
                  <a:schemeClr val="tx1"/>
                </a:solidFill>
                <a:effectLst/>
                <a:latin typeface="Arial" charset="0"/>
                <a:ea typeface="MS PGothic" pitchFamily="34" charset="-128"/>
                <a:cs typeface="ＭＳ Ｐゴシック" charset="0"/>
              </a:rPr>
              <a:t>Zeitlinger</a:t>
            </a:r>
            <a:r>
              <a:rPr lang="en-GB" sz="1200" kern="1200" dirty="0" smtClean="0">
                <a:solidFill>
                  <a:schemeClr val="tx1"/>
                </a:solidFill>
                <a:effectLst/>
                <a:latin typeface="Arial" charset="0"/>
                <a:ea typeface="MS PGothic" pitchFamily="34" charset="-128"/>
                <a:cs typeface="ＭＳ Ｐゴシック" charset="0"/>
              </a:rPr>
              <a:t>  (23pp).</a:t>
            </a:r>
            <a:endParaRPr lang="en-GB" baseline="0" dirty="0" smtClean="0"/>
          </a:p>
          <a:p>
            <a:r>
              <a:rPr lang="en-GB" sz="1200" kern="1200" dirty="0" smtClean="0">
                <a:solidFill>
                  <a:schemeClr val="tx1"/>
                </a:solidFill>
                <a:effectLst/>
                <a:latin typeface="Arial" charset="0"/>
                <a:ea typeface="MS PGothic" pitchFamily="34" charset="-128"/>
                <a:cs typeface="ＭＳ Ｐゴシック" charset="0"/>
              </a:rPr>
              <a:t>Hattie, J. &amp; </a:t>
            </a:r>
            <a:r>
              <a:rPr lang="en-GB" sz="1200" kern="1200" dirty="0" err="1" smtClean="0">
                <a:solidFill>
                  <a:schemeClr val="tx1"/>
                </a:solidFill>
                <a:effectLst/>
                <a:latin typeface="Arial" charset="0"/>
                <a:ea typeface="MS PGothic" pitchFamily="34" charset="-128"/>
                <a:cs typeface="ＭＳ Ｐゴシック" charset="0"/>
              </a:rPr>
              <a:t>Timperley</a:t>
            </a:r>
            <a:r>
              <a:rPr lang="en-GB" sz="1200" kern="1200" dirty="0" smtClean="0">
                <a:solidFill>
                  <a:schemeClr val="tx1"/>
                </a:solidFill>
                <a:effectLst/>
                <a:latin typeface="Arial" charset="0"/>
                <a:ea typeface="MS PGothic" pitchFamily="34" charset="-128"/>
                <a:cs typeface="ＭＳ Ｐゴシック" charset="0"/>
              </a:rPr>
              <a:t>, H. (2007) ‘The Power of Feedback’, </a:t>
            </a:r>
            <a:r>
              <a:rPr lang="en-GB" sz="1200" i="1" kern="1200" dirty="0" smtClean="0">
                <a:solidFill>
                  <a:schemeClr val="tx1"/>
                </a:solidFill>
                <a:effectLst/>
                <a:latin typeface="Arial" charset="0"/>
                <a:ea typeface="MS PGothic" pitchFamily="34" charset="-128"/>
                <a:cs typeface="ＭＳ Ｐゴシック" charset="0"/>
              </a:rPr>
              <a:t>Review of Educational Research</a:t>
            </a:r>
            <a:r>
              <a:rPr lang="en-GB" sz="1200" kern="1200" dirty="0" smtClean="0">
                <a:solidFill>
                  <a:schemeClr val="tx1"/>
                </a:solidFill>
                <a:effectLst/>
                <a:latin typeface="Arial" charset="0"/>
                <a:ea typeface="MS PGothic" pitchFamily="34" charset="-128"/>
                <a:cs typeface="ＭＳ Ｐゴシック" charset="0"/>
              </a:rPr>
              <a:t>, 77, 1, pp. 81-112.</a:t>
            </a:r>
          </a:p>
          <a:p>
            <a:endParaRPr lang="en-GB" sz="1200" b="0" kern="1200" dirty="0" smtClean="0">
              <a:solidFill>
                <a:schemeClr val="tx1"/>
              </a:solidFill>
              <a:effectLst/>
              <a:latin typeface="Arial" charset="0"/>
              <a:ea typeface="MS PGothic" pitchFamily="34" charset="-128"/>
              <a:cs typeface="ＭＳ Ｐゴシック" charset="0"/>
            </a:endParaRPr>
          </a:p>
          <a:p>
            <a:r>
              <a:rPr lang="en-GB" b="1" baseline="0" dirty="0" smtClean="0"/>
              <a:t>League tables: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Burgess, S., Wilson, D., &amp; Worth, J. (2010). </a:t>
            </a:r>
            <a:r>
              <a:rPr lang="en-GB" sz="1200" i="1" kern="1200" dirty="0" smtClean="0">
                <a:solidFill>
                  <a:schemeClr val="tx1"/>
                </a:solidFill>
                <a:effectLst/>
                <a:latin typeface="Arial" charset="0"/>
                <a:ea typeface="MS PGothic" pitchFamily="34" charset="-128"/>
                <a:cs typeface="ＭＳ Ｐゴシック" charset="0"/>
              </a:rPr>
              <a:t>A natural experiment in school accountability: the impact of school performance information on pupil progress and sorting</a:t>
            </a:r>
            <a:r>
              <a:rPr lang="en-GB" sz="1200" kern="1200" dirty="0" smtClean="0">
                <a:solidFill>
                  <a:schemeClr val="tx1"/>
                </a:solidFill>
                <a:effectLst/>
                <a:latin typeface="Arial" charset="0"/>
                <a:ea typeface="MS PGothic" pitchFamily="34" charset="-128"/>
                <a:cs typeface="ＭＳ Ｐゴシック" charset="0"/>
              </a:rPr>
              <a:t>. Centre for Market and Public Organisation. http://www.bris.ac.uk/education/events/2011/burgesspaper.pdf </a:t>
            </a:r>
          </a:p>
          <a:p>
            <a:r>
              <a:rPr lang="en-GB" sz="1200" b="0" i="0" u="none" strike="noStrike" kern="1200" baseline="0" dirty="0" err="1" smtClean="0">
                <a:solidFill>
                  <a:schemeClr val="tx1"/>
                </a:solidFill>
                <a:latin typeface="Arial" charset="0"/>
                <a:ea typeface="MS PGothic" pitchFamily="34" charset="-128"/>
                <a:cs typeface="ＭＳ Ｐゴシック" charset="0"/>
              </a:rPr>
              <a:t>Hanushek</a:t>
            </a:r>
            <a:r>
              <a:rPr lang="en-GB" sz="1200" b="0" i="0" u="none" strike="noStrike" kern="1200" baseline="0" dirty="0" smtClean="0">
                <a:solidFill>
                  <a:schemeClr val="tx1"/>
                </a:solidFill>
                <a:latin typeface="Arial" charset="0"/>
                <a:ea typeface="MS PGothic" pitchFamily="34" charset="-128"/>
                <a:cs typeface="ＭＳ Ｐゴシック" charset="0"/>
              </a:rPr>
              <a:t>, E. and Raymond M.. 2005. “Does School Accountability Lead to</a:t>
            </a:r>
          </a:p>
          <a:p>
            <a:r>
              <a:rPr lang="en-GB" sz="1200" b="0" i="0" u="none" strike="noStrike" kern="1200" baseline="0" dirty="0" smtClean="0">
                <a:solidFill>
                  <a:schemeClr val="tx1"/>
                </a:solidFill>
                <a:latin typeface="Arial" charset="0"/>
                <a:ea typeface="MS PGothic" pitchFamily="34" charset="-128"/>
                <a:cs typeface="ＭＳ Ｐゴシック" charset="0"/>
              </a:rPr>
              <a:t>Improved Student Performance?” </a:t>
            </a:r>
            <a:r>
              <a:rPr lang="en-GB" sz="1200" b="0" i="1" u="none" strike="noStrike" kern="1200" baseline="0" dirty="0" smtClean="0">
                <a:solidFill>
                  <a:schemeClr val="tx1"/>
                </a:solidFill>
                <a:latin typeface="Arial" charset="0"/>
                <a:ea typeface="MS PGothic" pitchFamily="34" charset="-128"/>
                <a:cs typeface="ＭＳ Ｐゴシック" charset="0"/>
              </a:rPr>
              <a:t>Journal of Policy Analysis and Management</a:t>
            </a:r>
            <a:r>
              <a:rPr lang="en-GB" sz="1200" b="0" i="0" u="none" strike="noStrike" kern="1200" baseline="0" dirty="0" smtClean="0">
                <a:solidFill>
                  <a:schemeClr val="tx1"/>
                </a:solidFill>
                <a:latin typeface="Arial" charset="0"/>
                <a:ea typeface="MS PGothic" pitchFamily="34" charset="-128"/>
                <a:cs typeface="ＭＳ Ｐゴシック" charset="0"/>
              </a:rPr>
              <a:t>, 24(2) p297-</a:t>
            </a:r>
          </a:p>
          <a:p>
            <a:r>
              <a:rPr lang="en-GB" sz="1200" b="0" i="0" u="none" strike="noStrike" kern="1200" baseline="0" dirty="0" smtClean="0">
                <a:solidFill>
                  <a:schemeClr val="tx1"/>
                </a:solidFill>
                <a:latin typeface="Arial" charset="0"/>
                <a:ea typeface="MS PGothic" pitchFamily="34" charset="-128"/>
                <a:cs typeface="ＭＳ Ｐゴシック" charset="0"/>
              </a:rPr>
              <a:t>327.</a:t>
            </a:r>
            <a:endParaRPr lang="en-GB" sz="1200" kern="1200" dirty="0" smtClean="0">
              <a:solidFill>
                <a:schemeClr val="tx1"/>
              </a:solidFill>
              <a:effectLst/>
              <a:latin typeface="Arial" charset="0"/>
              <a:ea typeface="MS PGothic" pitchFamily="34" charset="-128"/>
              <a:cs typeface="ＭＳ Ｐゴシック" charset="0"/>
            </a:endParaRPr>
          </a:p>
          <a:p>
            <a:r>
              <a:rPr lang="en-GB" b="0" dirty="0" smtClean="0">
                <a:effectLst/>
              </a:rPr>
              <a:t>Dee T &amp; Jacob B (2009) The Impact of No Child Left Behind on Student Achievement. NBER Working Paper No. 15531 November 2009.  http://www.nber.org/papers/w15531</a:t>
            </a:r>
          </a:p>
          <a:p>
            <a:endParaRPr lang="en-GB" b="0" baseline="0" dirty="0" smtClean="0"/>
          </a:p>
          <a:p>
            <a:endParaRPr lang="en-GB" sz="1200" b="0" i="0" u="none" strike="noStrike" kern="1200" baseline="0" dirty="0" smtClean="0">
              <a:solidFill>
                <a:schemeClr val="tx1"/>
              </a:solidFill>
              <a:latin typeface="Arial" charset="0"/>
              <a:ea typeface="MS PGothic" pitchFamily="34" charset="-128"/>
              <a:cs typeface="ＭＳ Ｐゴシック" charset="0"/>
            </a:endParaRPr>
          </a:p>
          <a:p>
            <a:r>
              <a:rPr lang="en-GB" sz="1200" b="1" i="0" u="none" strike="noStrike" kern="1200" baseline="0" dirty="0" smtClean="0">
                <a:solidFill>
                  <a:schemeClr val="tx1"/>
                </a:solidFill>
                <a:latin typeface="Arial" charset="0"/>
                <a:ea typeface="MS PGothic" pitchFamily="34" charset="-128"/>
                <a:cs typeface="ＭＳ Ｐゴシック" charset="0"/>
              </a:rPr>
              <a:t>Impact of classroom observation:</a:t>
            </a:r>
          </a:p>
          <a:p>
            <a:r>
              <a:rPr lang="en-GB" sz="1200" b="0" i="0" u="none" strike="noStrike" kern="1200" baseline="0" dirty="0" smtClean="0">
                <a:solidFill>
                  <a:schemeClr val="tx1"/>
                </a:solidFill>
                <a:latin typeface="Arial" charset="0"/>
                <a:ea typeface="MS PGothic" pitchFamily="34" charset="-128"/>
                <a:cs typeface="ＭＳ Ｐゴシック" charset="0"/>
              </a:rPr>
              <a:t>Allen, J. P., </a:t>
            </a:r>
            <a:r>
              <a:rPr lang="en-GB" sz="1200" b="0" i="0" u="none" strike="noStrike" kern="1200" baseline="0" dirty="0" err="1" smtClean="0">
                <a:solidFill>
                  <a:schemeClr val="tx1"/>
                </a:solidFill>
                <a:latin typeface="Arial" charset="0"/>
                <a:ea typeface="MS PGothic" pitchFamily="34" charset="-128"/>
                <a:cs typeface="ＭＳ Ｐゴシック" charset="0"/>
              </a:rPr>
              <a:t>Pianta</a:t>
            </a:r>
            <a:r>
              <a:rPr lang="en-GB" sz="1200" b="0" i="0" u="none" strike="noStrike" kern="1200" baseline="0" dirty="0" smtClean="0">
                <a:solidFill>
                  <a:schemeClr val="tx1"/>
                </a:solidFill>
                <a:latin typeface="Arial" charset="0"/>
                <a:ea typeface="MS PGothic" pitchFamily="34" charset="-128"/>
                <a:cs typeface="ＭＳ Ｐゴシック" charset="0"/>
              </a:rPr>
              <a:t>, R. C., Gregory, A., </a:t>
            </a:r>
            <a:r>
              <a:rPr lang="en-GB" sz="1200" b="0" i="0" u="none" strike="noStrike" kern="1200" baseline="0" dirty="0" err="1" smtClean="0">
                <a:solidFill>
                  <a:schemeClr val="tx1"/>
                </a:solidFill>
                <a:latin typeface="Arial" charset="0"/>
                <a:ea typeface="MS PGothic" pitchFamily="34" charset="-128"/>
                <a:cs typeface="ＭＳ Ｐゴシック" charset="0"/>
              </a:rPr>
              <a:t>Mikami</a:t>
            </a:r>
            <a:r>
              <a:rPr lang="en-GB" sz="1200" b="0" i="0" u="none" strike="noStrike" kern="1200" baseline="0" dirty="0" smtClean="0">
                <a:solidFill>
                  <a:schemeClr val="tx1"/>
                </a:solidFill>
                <a:latin typeface="Arial" charset="0"/>
                <a:ea typeface="MS PGothic" pitchFamily="34" charset="-128"/>
                <a:cs typeface="ＭＳ Ｐゴシック" charset="0"/>
              </a:rPr>
              <a:t>, A. Y., &amp; </a:t>
            </a:r>
            <a:r>
              <a:rPr lang="en-GB" sz="1200" b="0" i="0" u="none" strike="noStrike" kern="1200" baseline="0" dirty="0" err="1" smtClean="0">
                <a:solidFill>
                  <a:schemeClr val="tx1"/>
                </a:solidFill>
                <a:latin typeface="Arial" charset="0"/>
                <a:ea typeface="MS PGothic" pitchFamily="34" charset="-128"/>
                <a:cs typeface="ＭＳ Ｐゴシック" charset="0"/>
              </a:rPr>
              <a:t>Lun</a:t>
            </a:r>
            <a:r>
              <a:rPr lang="en-GB" sz="1200" b="0" i="0" u="none" strike="noStrike" kern="1200" baseline="0" dirty="0" smtClean="0">
                <a:solidFill>
                  <a:schemeClr val="tx1"/>
                </a:solidFill>
                <a:latin typeface="Arial" charset="0"/>
                <a:ea typeface="MS PGothic" pitchFamily="34" charset="-128"/>
                <a:cs typeface="ＭＳ Ｐゴシック" charset="0"/>
              </a:rPr>
              <a:t>, J. (2011). An interaction-based approach to enhancing secondary school instruction and student achievement. </a:t>
            </a:r>
            <a:r>
              <a:rPr lang="en-GB" sz="1200" b="0" i="1" u="none" strike="noStrike" kern="1200" baseline="0" dirty="0" smtClean="0">
                <a:solidFill>
                  <a:schemeClr val="tx1"/>
                </a:solidFill>
                <a:latin typeface="Arial" charset="0"/>
                <a:ea typeface="MS PGothic" pitchFamily="34" charset="-128"/>
                <a:cs typeface="ＭＳ Ｐゴシック" charset="0"/>
              </a:rPr>
              <a:t>Science, 333</a:t>
            </a:r>
            <a:r>
              <a:rPr lang="en-GB" sz="1200" b="0" i="0" u="none" strike="noStrike" kern="1200" baseline="0" dirty="0" smtClean="0">
                <a:solidFill>
                  <a:schemeClr val="tx1"/>
                </a:solidFill>
                <a:latin typeface="Arial" charset="0"/>
                <a:ea typeface="MS PGothic" pitchFamily="34" charset="-128"/>
                <a:cs typeface="ＭＳ Ｐゴシック" charset="0"/>
              </a:rPr>
              <a:t>, 1034–1037.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Taylor, E. S., &amp; Tyler, J. H. (2012). The effect of evaluation on teacher performance. </a:t>
            </a:r>
            <a:r>
              <a:rPr lang="en-GB" sz="1200" i="1" kern="1200" dirty="0" smtClean="0">
                <a:solidFill>
                  <a:schemeClr val="tx1"/>
                </a:solidFill>
                <a:effectLst/>
                <a:latin typeface="Arial" charset="0"/>
                <a:ea typeface="MS PGothic" pitchFamily="34" charset="-128"/>
                <a:cs typeface="ＭＳ Ｐゴシック" charset="0"/>
              </a:rPr>
              <a:t>The American Economic Review</a:t>
            </a:r>
            <a:r>
              <a:rPr lang="en-GB" sz="1200" kern="1200" dirty="0" smtClean="0">
                <a:solidFill>
                  <a:schemeClr val="tx1"/>
                </a:solidFill>
                <a:effectLst/>
                <a:latin typeface="Arial" charset="0"/>
                <a:ea typeface="MS PGothic" pitchFamily="34" charset="-128"/>
                <a:cs typeface="ＭＳ Ｐゴシック" charset="0"/>
              </a:rPr>
              <a:t>, </a:t>
            </a:r>
            <a:r>
              <a:rPr lang="en-GB" sz="1200" i="1" kern="1200" dirty="0" smtClean="0">
                <a:solidFill>
                  <a:schemeClr val="tx1"/>
                </a:solidFill>
                <a:effectLst/>
                <a:latin typeface="Arial" charset="0"/>
                <a:ea typeface="MS PGothic" pitchFamily="34" charset="-128"/>
                <a:cs typeface="ＭＳ Ｐゴシック" charset="0"/>
              </a:rPr>
              <a:t>102</a:t>
            </a:r>
            <a:r>
              <a:rPr lang="en-GB" sz="1200" kern="1200" dirty="0" smtClean="0">
                <a:solidFill>
                  <a:schemeClr val="tx1"/>
                </a:solidFill>
                <a:effectLst/>
                <a:latin typeface="Arial" charset="0"/>
                <a:ea typeface="MS PGothic" pitchFamily="34" charset="-128"/>
                <a:cs typeface="ＭＳ Ｐゴシック" charset="0"/>
              </a:rPr>
              <a:t>(7), 3628-3651.</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Bristol University / EEF study underway:</a:t>
            </a:r>
            <a:r>
              <a:rPr lang="en-GB" sz="1200" kern="1200" baseline="0" dirty="0" smtClean="0">
                <a:solidFill>
                  <a:schemeClr val="tx1"/>
                </a:solidFill>
                <a:effectLst/>
                <a:latin typeface="Arial" charset="0"/>
                <a:ea typeface="MS PGothic" pitchFamily="34" charset="-128"/>
                <a:cs typeface="ＭＳ Ｐゴシック" charset="0"/>
              </a:rPr>
              <a:t> http://educationendowmentfoundation.org.uk/projects/teacher-peer-observation-bristol-university </a:t>
            </a:r>
            <a:endParaRPr lang="en-GB" sz="1200" kern="1200" dirty="0" smtClean="0">
              <a:solidFill>
                <a:schemeClr val="tx1"/>
              </a:solidFill>
              <a:effectLst/>
              <a:latin typeface="Arial" charset="0"/>
              <a:ea typeface="MS PGothic" pitchFamily="34" charset="-128"/>
              <a:cs typeface="ＭＳ Ｐゴシック" charset="0"/>
            </a:endParaRPr>
          </a:p>
          <a:p>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21</a:t>
            </a:fld>
            <a:endParaRPr lang="en-US"/>
          </a:p>
        </p:txBody>
      </p:sp>
    </p:spTree>
    <p:extLst>
      <p:ext uri="{BB962C8B-B14F-4D97-AF65-F5344CB8AC3E}">
        <p14:creationId xmlns:p14="http://schemas.microsoft.com/office/powerpoint/2010/main" val="1678342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Taylor, E. S., &amp; Tyler, J. H. (2012). The effect of evaluation on teacher performance. </a:t>
            </a:r>
            <a:r>
              <a:rPr lang="en-GB" sz="1200" i="1" kern="1200" dirty="0" smtClean="0">
                <a:solidFill>
                  <a:schemeClr val="tx1"/>
                </a:solidFill>
                <a:effectLst/>
                <a:latin typeface="Arial" charset="0"/>
                <a:ea typeface="MS PGothic" pitchFamily="34" charset="-128"/>
                <a:cs typeface="ＭＳ Ｐゴシック" charset="0"/>
              </a:rPr>
              <a:t>The American Economic Review</a:t>
            </a:r>
            <a:r>
              <a:rPr lang="en-GB" sz="1200" kern="1200" dirty="0" smtClean="0">
                <a:solidFill>
                  <a:schemeClr val="tx1"/>
                </a:solidFill>
                <a:effectLst/>
                <a:latin typeface="Arial" charset="0"/>
                <a:ea typeface="MS PGothic" pitchFamily="34" charset="-128"/>
                <a:cs typeface="ＭＳ Ｐゴシック" charset="0"/>
              </a:rPr>
              <a:t>, </a:t>
            </a:r>
            <a:r>
              <a:rPr lang="en-GB" sz="1200" i="1" kern="1200" dirty="0" smtClean="0">
                <a:solidFill>
                  <a:schemeClr val="tx1"/>
                </a:solidFill>
                <a:effectLst/>
                <a:latin typeface="Arial" charset="0"/>
                <a:ea typeface="MS PGothic" pitchFamily="34" charset="-128"/>
                <a:cs typeface="ＭＳ Ｐゴシック" charset="0"/>
              </a:rPr>
              <a:t>102</a:t>
            </a:r>
            <a:r>
              <a:rPr lang="en-GB" sz="1200" kern="1200" dirty="0" smtClean="0">
                <a:solidFill>
                  <a:schemeClr val="tx1"/>
                </a:solidFill>
                <a:effectLst/>
                <a:latin typeface="Arial" charset="0"/>
                <a:ea typeface="MS PGothic" pitchFamily="34" charset="-128"/>
                <a:cs typeface="ＭＳ Ｐゴシック" charset="0"/>
              </a:rPr>
              <a:t>(7), 3628-3651.</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Cincinnati Teacher Evaluation System</a:t>
            </a:r>
            <a:r>
              <a:rPr lang="en-GB" sz="1200" kern="1200" baseline="0" dirty="0" smtClean="0">
                <a:solidFill>
                  <a:schemeClr val="tx1"/>
                </a:solidFill>
                <a:effectLst/>
                <a:latin typeface="Arial" charset="0"/>
                <a:ea typeface="MS PGothic" pitchFamily="34" charset="-128"/>
                <a:cs typeface="ＭＳ Ｐゴシック" charset="0"/>
              </a:rPr>
              <a:t>, using Danielson’s FFT, between 2003-2010. </a:t>
            </a:r>
            <a:r>
              <a:rPr lang="en-GB" sz="1200" kern="1200" dirty="0" smtClean="0">
                <a:solidFill>
                  <a:schemeClr val="tx1"/>
                </a:solidFill>
                <a:effectLst/>
                <a:latin typeface="Arial" charset="0"/>
                <a:ea typeface="MS PGothic" pitchFamily="34" charset="-128"/>
                <a:cs typeface="ＭＳ Ｐゴシック" charset="0"/>
              </a:rPr>
              <a:t>Observation/evaluation produces 0.11 ES gain in math test scores every year thereafter. </a:t>
            </a:r>
            <a:r>
              <a:rPr lang="en-GB" sz="1200" u="sng" kern="1200" dirty="0" smtClean="0">
                <a:solidFill>
                  <a:schemeClr val="tx1"/>
                </a:solidFill>
                <a:effectLst/>
                <a:latin typeface="Arial" charset="0"/>
                <a:ea typeface="MS PGothic" pitchFamily="34" charset="-128"/>
                <a:cs typeface="ＭＳ Ｐゴシック" charset="0"/>
                <a:hlinkClick r:id="rId3"/>
              </a:rPr>
              <a:t>http://educationnext.org/can-teacher-evaluation-improve-teaching/</a:t>
            </a:r>
            <a:endParaRPr lang="en-GB" sz="1200" kern="1200" dirty="0" smtClean="0">
              <a:solidFill>
                <a:schemeClr val="tx1"/>
              </a:solidFill>
              <a:effectLst/>
              <a:latin typeface="Arial" charset="0"/>
              <a:ea typeface="MS PGothic" pitchFamily="34" charset="-128"/>
              <a:cs typeface="ＭＳ Ｐゴシック" charset="0"/>
            </a:endParaRPr>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22</a:t>
            </a:fld>
            <a:endParaRPr lang="en-US"/>
          </a:p>
        </p:txBody>
      </p:sp>
    </p:spTree>
    <p:extLst>
      <p:ext uri="{BB962C8B-B14F-4D97-AF65-F5344CB8AC3E}">
        <p14:creationId xmlns:p14="http://schemas.microsoft.com/office/powerpoint/2010/main" val="1468874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Arial" charset="0"/>
                <a:ea typeface="MS PGothic" pitchFamily="34" charset="-128"/>
                <a:cs typeface="ＭＳ Ｐゴシック" charset="0"/>
              </a:rPr>
              <a:t>Strong, M., </a:t>
            </a:r>
            <a:r>
              <a:rPr lang="en-GB" sz="1200" b="0" i="0" u="none" strike="noStrike" kern="1200" baseline="0" dirty="0" err="1" smtClean="0">
                <a:solidFill>
                  <a:schemeClr val="tx1"/>
                </a:solidFill>
                <a:latin typeface="Arial" charset="0"/>
                <a:ea typeface="MS PGothic" pitchFamily="34" charset="-128"/>
                <a:cs typeface="ＭＳ Ｐゴシック" charset="0"/>
              </a:rPr>
              <a:t>Gargani</a:t>
            </a:r>
            <a:r>
              <a:rPr lang="en-GB" sz="1200" b="0" i="0" u="none" strike="noStrike" kern="1200" baseline="0" dirty="0" smtClean="0">
                <a:solidFill>
                  <a:schemeClr val="tx1"/>
                </a:solidFill>
                <a:latin typeface="Arial" charset="0"/>
                <a:ea typeface="MS PGothic" pitchFamily="34" charset="-128"/>
                <a:cs typeface="ＭＳ Ｐゴシック" charset="0"/>
              </a:rPr>
              <a:t>, J., &amp; </a:t>
            </a:r>
            <a:r>
              <a:rPr lang="en-GB" sz="1200" b="0" i="0" u="none" strike="noStrike" kern="1200" baseline="0" dirty="0" err="1" smtClean="0">
                <a:solidFill>
                  <a:schemeClr val="tx1"/>
                </a:solidFill>
                <a:latin typeface="Arial" charset="0"/>
                <a:ea typeface="MS PGothic" pitchFamily="34" charset="-128"/>
                <a:cs typeface="ＭＳ Ｐゴシック" charset="0"/>
              </a:rPr>
              <a:t>Hacifazlioglu</a:t>
            </a:r>
            <a:r>
              <a:rPr lang="en-GB" sz="1200" b="0" i="0" u="none" strike="noStrike" kern="1200" baseline="0" dirty="0" smtClean="0">
                <a:solidFill>
                  <a:schemeClr val="tx1"/>
                </a:solidFill>
                <a:latin typeface="Arial" charset="0"/>
                <a:ea typeface="MS PGothic" pitchFamily="34" charset="-128"/>
                <a:cs typeface="ＭＳ Ｐゴシック" charset="0"/>
              </a:rPr>
              <a:t>, O. (2011). Do we know a successful teacher when we see one? Experiments in the identification of effective teachers. </a:t>
            </a:r>
            <a:r>
              <a:rPr lang="en-GB" sz="1200" b="0" i="1" u="none" strike="noStrike" kern="1200" baseline="0" dirty="0" smtClean="0">
                <a:solidFill>
                  <a:schemeClr val="tx1"/>
                </a:solidFill>
                <a:latin typeface="Arial" charset="0"/>
                <a:ea typeface="MS PGothic" pitchFamily="34" charset="-128"/>
                <a:cs typeface="ＭＳ Ｐゴシック" charset="0"/>
              </a:rPr>
              <a:t>Journal of Teacher Education, 62</a:t>
            </a:r>
            <a:r>
              <a:rPr lang="en-GB" sz="1200" b="0" i="0" u="none" strike="noStrike" kern="1200" baseline="0" dirty="0" smtClean="0">
                <a:solidFill>
                  <a:schemeClr val="tx1"/>
                </a:solidFill>
                <a:latin typeface="Arial" charset="0"/>
                <a:ea typeface="MS PGothic" pitchFamily="34" charset="-128"/>
                <a:cs typeface="ＭＳ Ｐゴシック" charset="0"/>
              </a:rPr>
              <a:t>(4), 367–382. </a:t>
            </a:r>
          </a:p>
          <a:p>
            <a:r>
              <a:rPr lang="en-GB" sz="1200" b="0" i="0" u="none" strike="noStrike" kern="1200" baseline="0" dirty="0" smtClean="0">
                <a:solidFill>
                  <a:schemeClr val="tx1"/>
                </a:solidFill>
                <a:latin typeface="Arial" charset="0"/>
                <a:ea typeface="MS PGothic" pitchFamily="34" charset="-128"/>
                <a:cs typeface="ＭＳ Ｐゴシック" charset="0"/>
              </a:rPr>
              <a:t>The authors report on three experiments designed to (a) test under increasingly more </a:t>
            </a:r>
            <a:r>
              <a:rPr lang="en-GB" sz="1200" b="0" i="0" u="none" strike="noStrike" kern="1200" baseline="0" dirty="0" err="1" smtClean="0">
                <a:solidFill>
                  <a:schemeClr val="tx1"/>
                </a:solidFill>
                <a:latin typeface="Arial" charset="0"/>
                <a:ea typeface="MS PGothic" pitchFamily="34" charset="-128"/>
                <a:cs typeface="ＭＳ Ｐゴシック" charset="0"/>
              </a:rPr>
              <a:t>favorable</a:t>
            </a:r>
            <a:r>
              <a:rPr lang="en-GB" sz="1200" b="0" i="0" u="none" strike="noStrike" kern="1200" baseline="0" dirty="0" smtClean="0">
                <a:solidFill>
                  <a:schemeClr val="tx1"/>
                </a:solidFill>
                <a:latin typeface="Arial" charset="0"/>
                <a:ea typeface="MS PGothic" pitchFamily="34" charset="-128"/>
                <a:cs typeface="ＭＳ Ｐゴシック" charset="0"/>
              </a:rPr>
              <a:t> conditions whether judges can correctly rate teachers of known ability to raise student achievement, (b) inquire about what criteria judges use when making their evaluations, and (c) determine which criteria are most predictive of a teacher’s effectiveness. All three experiments resulted in high agreement among judges but low ability to identify effective teachers. Certain items on the established measure that are related to instructional </a:t>
            </a:r>
            <a:r>
              <a:rPr lang="en-GB" sz="1200" b="0" i="0" u="none" strike="noStrike" kern="1200" baseline="0" dirty="0" err="1" smtClean="0">
                <a:solidFill>
                  <a:schemeClr val="tx1"/>
                </a:solidFill>
                <a:latin typeface="Arial" charset="0"/>
                <a:ea typeface="MS PGothic" pitchFamily="34" charset="-128"/>
                <a:cs typeface="ＭＳ Ｐゴシック" charset="0"/>
              </a:rPr>
              <a:t>behavior</a:t>
            </a:r>
            <a:r>
              <a:rPr lang="en-GB" sz="1200" b="0" i="0" u="none" strike="noStrike" kern="1200" baseline="0" dirty="0" smtClean="0">
                <a:solidFill>
                  <a:schemeClr val="tx1"/>
                </a:solidFill>
                <a:latin typeface="Arial" charset="0"/>
                <a:ea typeface="MS PGothic" pitchFamily="34" charset="-128"/>
                <a:cs typeface="ＭＳ Ｐゴシック" charset="0"/>
              </a:rPr>
              <a:t> did reliably predict teacher effectiveness. The authors conclude that (a) judges, no matter how experienced, are unable to identify successful teachers; (b) certain cognitive operations may be contributing to this outcome; (c) it is desirable and possible to develop a new measure that does produce accurate predictions of a teacher’s ability to raise student achievement test scores. </a:t>
            </a:r>
          </a:p>
          <a:p>
            <a:endParaRPr lang="en-GB" sz="1200" b="0" i="0" u="none" strike="noStrike" kern="1200" baseline="0" dirty="0" smtClean="0">
              <a:solidFill>
                <a:schemeClr val="tx1"/>
              </a:solidFill>
              <a:latin typeface="Arial" charset="0"/>
              <a:ea typeface="MS PGothic" pitchFamily="34" charset="-128"/>
            </a:endParaRPr>
          </a:p>
          <a:p>
            <a:r>
              <a:rPr lang="en-GB" dirty="0" smtClean="0">
                <a:effectLst/>
              </a:rPr>
              <a:t>Heather C. Hill, </a:t>
            </a:r>
            <a:r>
              <a:rPr lang="en-GB" dirty="0" err="1" smtClean="0">
                <a:effectLst/>
              </a:rPr>
              <a:t>Charalambos</a:t>
            </a:r>
            <a:r>
              <a:rPr lang="en-GB" dirty="0" smtClean="0">
                <a:effectLst/>
              </a:rPr>
              <a:t> Y. </a:t>
            </a:r>
            <a:r>
              <a:rPr lang="en-GB" dirty="0" err="1" smtClean="0">
                <a:effectLst/>
              </a:rPr>
              <a:t>Charalambous</a:t>
            </a:r>
            <a:r>
              <a:rPr lang="en-GB" dirty="0" smtClean="0">
                <a:effectLst/>
              </a:rPr>
              <a:t>, and Matthew A. Kraft (2012) When </a:t>
            </a:r>
            <a:r>
              <a:rPr lang="en-GB" dirty="0" err="1" smtClean="0">
                <a:effectLst/>
              </a:rPr>
              <a:t>Rater</a:t>
            </a:r>
            <a:r>
              <a:rPr lang="en-GB" dirty="0" smtClean="0">
                <a:effectLst/>
              </a:rPr>
              <a:t> Reliability Is Not Enough: Teacher Observation Systems and a Case for the Generalizability Study. </a:t>
            </a:r>
            <a:r>
              <a:rPr lang="en-GB" i="1" dirty="0" smtClean="0">
                <a:effectLst/>
              </a:rPr>
              <a:t>Educational Researcher, March 2012; vol. 41, 2: pp. 56-64.</a:t>
            </a:r>
          </a:p>
          <a:p>
            <a:endParaRPr lang="en-GB" i="1" dirty="0" smtClean="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err="1" smtClean="0">
                <a:solidFill>
                  <a:schemeClr val="tx1"/>
                </a:solidFill>
                <a:effectLst/>
                <a:latin typeface="Arial" charset="0"/>
                <a:ea typeface="MS PGothic" pitchFamily="34" charset="-128"/>
                <a:cs typeface="ＭＳ Ｐゴシック" charset="0"/>
              </a:rPr>
              <a:t>Ho</a:t>
            </a:r>
            <a:r>
              <a:rPr lang="en-GB" sz="1200" kern="1200" dirty="0" smtClean="0">
                <a:solidFill>
                  <a:schemeClr val="tx1"/>
                </a:solidFill>
                <a:effectLst/>
                <a:latin typeface="Arial" charset="0"/>
                <a:ea typeface="MS PGothic" pitchFamily="34" charset="-128"/>
                <a:cs typeface="ＭＳ Ｐゴシック" charset="0"/>
              </a:rPr>
              <a:t>, A.D. and Kane, T. J. (2013). ‘The Reliability of Classroom Observations by School Personnel’. Research Paper. MET Project. Bill &amp; Melinda Gates Foundation. Available at </a:t>
            </a:r>
            <a:r>
              <a:rPr lang="en-GB" sz="1200" u="sng" kern="1200" dirty="0" smtClean="0">
                <a:solidFill>
                  <a:schemeClr val="tx1"/>
                </a:solidFill>
                <a:effectLst/>
                <a:latin typeface="Arial" charset="0"/>
                <a:ea typeface="MS PGothic" pitchFamily="34" charset="-128"/>
                <a:cs typeface="ＭＳ Ｐゴシック" charset="0"/>
                <a:hlinkClick r:id="rId3"/>
              </a:rPr>
              <a:t>http://www.metproject.org/downloads/MET_Reliability%20of%20Classroom%20Observations_Research%20Paper.pdf</a:t>
            </a:r>
            <a:r>
              <a:rPr lang="en-GB" sz="1200" kern="1200" dirty="0" smtClean="0">
                <a:solidFill>
                  <a:schemeClr val="tx1"/>
                </a:solidFill>
                <a:effectLst/>
                <a:latin typeface="Arial" charset="0"/>
                <a:ea typeface="MS PGothic" pitchFamily="34" charset="-128"/>
                <a:cs typeface="ＭＳ Ｐゴシック" charset="0"/>
              </a:rPr>
              <a:t> </a:t>
            </a:r>
          </a:p>
          <a:p>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5</a:t>
            </a:fld>
            <a:endParaRPr lang="en-US"/>
          </a:p>
        </p:txBody>
      </p:sp>
    </p:spTree>
    <p:extLst>
      <p:ext uri="{BB962C8B-B14F-4D97-AF65-F5344CB8AC3E}">
        <p14:creationId xmlns:p14="http://schemas.microsoft.com/office/powerpoint/2010/main" val="1024769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Arial" charset="0"/>
              <a:ea typeface="MS PGothic" pitchFamily="34" charset="-128"/>
              <a:cs typeface="ＭＳ Ｐゴシック" charset="0"/>
            </a:endParaRPr>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6</a:t>
            </a:fld>
            <a:endParaRPr lang="en-US"/>
          </a:p>
        </p:txBody>
      </p:sp>
    </p:spTree>
    <p:extLst>
      <p:ext uri="{BB962C8B-B14F-4D97-AF65-F5344CB8AC3E}">
        <p14:creationId xmlns:p14="http://schemas.microsoft.com/office/powerpoint/2010/main" val="1660577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Values: conscientious,</a:t>
            </a:r>
            <a:r>
              <a:rPr lang="en-GB" baseline="0" dirty="0" smtClean="0"/>
              <a:t> puts interests of students first, reflective &amp; self-critical, respectful, passion, charisma, kindness</a:t>
            </a:r>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7</a:t>
            </a:fld>
            <a:endParaRPr lang="en-US"/>
          </a:p>
        </p:txBody>
      </p:sp>
    </p:spTree>
    <p:extLst>
      <p:ext uri="{BB962C8B-B14F-4D97-AF65-F5344CB8AC3E}">
        <p14:creationId xmlns:p14="http://schemas.microsoft.com/office/powerpoint/2010/main" val="383129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err="1" smtClean="0">
                <a:solidFill>
                  <a:schemeClr val="tx1"/>
                </a:solidFill>
                <a:effectLst/>
                <a:latin typeface="Arial" charset="0"/>
                <a:ea typeface="MS PGothic" pitchFamily="34" charset="-128"/>
                <a:cs typeface="ＭＳ Ｐゴシック" charset="0"/>
              </a:rPr>
              <a:t>Mihaly</a:t>
            </a:r>
            <a:r>
              <a:rPr lang="en-GB" sz="1200" kern="1200" dirty="0" smtClean="0">
                <a:solidFill>
                  <a:schemeClr val="tx1"/>
                </a:solidFill>
                <a:effectLst/>
                <a:latin typeface="Arial" charset="0"/>
                <a:ea typeface="MS PGothic" pitchFamily="34" charset="-128"/>
                <a:cs typeface="ＭＳ Ｐゴシック" charset="0"/>
              </a:rPr>
              <a:t>, K., McCaffrey D. F., </a:t>
            </a:r>
            <a:r>
              <a:rPr lang="en-GB" sz="1200" kern="1200" dirty="0" err="1" smtClean="0">
                <a:solidFill>
                  <a:schemeClr val="tx1"/>
                </a:solidFill>
                <a:effectLst/>
                <a:latin typeface="Arial" charset="0"/>
                <a:ea typeface="MS PGothic" pitchFamily="34" charset="-128"/>
                <a:cs typeface="ＭＳ Ｐゴシック" charset="0"/>
              </a:rPr>
              <a:t>Staiger</a:t>
            </a:r>
            <a:r>
              <a:rPr lang="en-GB" sz="1200" kern="1200" dirty="0" smtClean="0">
                <a:solidFill>
                  <a:schemeClr val="tx1"/>
                </a:solidFill>
                <a:effectLst/>
                <a:latin typeface="Arial" charset="0"/>
                <a:ea typeface="MS PGothic" pitchFamily="34" charset="-128"/>
                <a:cs typeface="ＭＳ Ｐゴシック" charset="0"/>
              </a:rPr>
              <a:t> D. O., and Lockwood J. R. (2013) A Composite Estimator of Effective Teaching: Report for the Measures of Effective Teaching Project, Bill and Melinda Gates Foundation. Available at </a:t>
            </a:r>
            <a:r>
              <a:rPr lang="en-GB" sz="1200" u="sng" kern="1200" dirty="0" smtClean="0">
                <a:solidFill>
                  <a:schemeClr val="tx1"/>
                </a:solidFill>
                <a:effectLst/>
                <a:latin typeface="Arial" charset="0"/>
                <a:ea typeface="MS PGothic" pitchFamily="34" charset="-128"/>
                <a:cs typeface="ＭＳ Ｐゴシック" charset="0"/>
                <a:hlinkClick r:id="rId3"/>
              </a:rPr>
              <a:t>http://www.metproject.org/downloads/MET_Composite_Estimator_of_Effective_Teaching_Research_Paper.pdf</a:t>
            </a:r>
            <a:r>
              <a:rPr lang="en-GB" sz="1200" kern="1200" dirty="0" smtClean="0">
                <a:solidFill>
                  <a:schemeClr val="tx1"/>
                </a:solidFill>
                <a:effectLst/>
                <a:latin typeface="Arial" charset="0"/>
                <a:ea typeface="MS PGothic" pitchFamily="34" charset="-128"/>
                <a:cs typeface="ＭＳ Ｐゴシック" charset="0"/>
              </a:rPr>
              <a:t> </a:t>
            </a:r>
          </a:p>
          <a:p>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9</a:t>
            </a:fld>
            <a:endParaRPr lang="en-US"/>
          </a:p>
        </p:txBody>
      </p:sp>
    </p:spTree>
    <p:extLst>
      <p:ext uri="{BB962C8B-B14F-4D97-AF65-F5344CB8AC3E}">
        <p14:creationId xmlns:p14="http://schemas.microsoft.com/office/powerpoint/2010/main" val="2606262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Strong, M., </a:t>
            </a:r>
            <a:r>
              <a:rPr lang="en-GB" sz="1200" kern="1200" dirty="0" err="1" smtClean="0">
                <a:solidFill>
                  <a:schemeClr val="tx1"/>
                </a:solidFill>
                <a:effectLst/>
                <a:latin typeface="Arial" charset="0"/>
                <a:ea typeface="MS PGothic" pitchFamily="34" charset="-128"/>
                <a:cs typeface="ＭＳ Ｐゴシック" charset="0"/>
              </a:rPr>
              <a:t>Gargani</a:t>
            </a:r>
            <a:r>
              <a:rPr lang="en-GB" sz="1200" kern="1200" dirty="0" smtClean="0">
                <a:solidFill>
                  <a:schemeClr val="tx1"/>
                </a:solidFill>
                <a:effectLst/>
                <a:latin typeface="Arial" charset="0"/>
                <a:ea typeface="MS PGothic" pitchFamily="34" charset="-128"/>
                <a:cs typeface="ＭＳ Ｐゴシック" charset="0"/>
              </a:rPr>
              <a:t>, J., &amp; </a:t>
            </a:r>
            <a:r>
              <a:rPr lang="en-GB" sz="1200" kern="1200" dirty="0" err="1" smtClean="0">
                <a:solidFill>
                  <a:schemeClr val="tx1"/>
                </a:solidFill>
                <a:effectLst/>
                <a:latin typeface="Arial" charset="0"/>
                <a:ea typeface="MS PGothic" pitchFamily="34" charset="-128"/>
                <a:cs typeface="ＭＳ Ｐゴシック" charset="0"/>
              </a:rPr>
              <a:t>Hacifazlioglu</a:t>
            </a:r>
            <a:r>
              <a:rPr lang="en-GB" sz="1200" kern="1200" dirty="0" smtClean="0">
                <a:solidFill>
                  <a:schemeClr val="tx1"/>
                </a:solidFill>
                <a:effectLst/>
                <a:latin typeface="Arial" charset="0"/>
                <a:ea typeface="MS PGothic" pitchFamily="34" charset="-128"/>
                <a:cs typeface="ＭＳ Ｐゴシック" charset="0"/>
              </a:rPr>
              <a:t>, O. (2011). Do we know a successful teacher when we see one? Experiments in the identification of effective teachers. </a:t>
            </a:r>
            <a:r>
              <a:rPr lang="en-GB" sz="1200" i="1" kern="1200" dirty="0" smtClean="0">
                <a:solidFill>
                  <a:schemeClr val="tx1"/>
                </a:solidFill>
                <a:effectLst/>
                <a:latin typeface="Arial" charset="0"/>
                <a:ea typeface="MS PGothic" pitchFamily="34" charset="-128"/>
                <a:cs typeface="ＭＳ Ｐゴシック" charset="0"/>
              </a:rPr>
              <a:t>Journal of Teacher Education, 62</a:t>
            </a:r>
            <a:r>
              <a:rPr lang="en-GB" sz="1200" kern="1200" dirty="0" smtClean="0">
                <a:solidFill>
                  <a:schemeClr val="tx1"/>
                </a:solidFill>
                <a:effectLst/>
                <a:latin typeface="Arial" charset="0"/>
                <a:ea typeface="MS PGothic" pitchFamily="34" charset="-128"/>
                <a:cs typeface="ＭＳ Ｐゴシック" charset="0"/>
              </a:rPr>
              <a:t>(4), 367–382. [Abstract at: </a:t>
            </a:r>
            <a:r>
              <a:rPr lang="en-GB" sz="1200" u="sng" kern="1200" dirty="0" smtClean="0">
                <a:solidFill>
                  <a:schemeClr val="tx1"/>
                </a:solidFill>
                <a:effectLst/>
                <a:latin typeface="Arial" charset="0"/>
                <a:ea typeface="MS PGothic" pitchFamily="34" charset="-128"/>
                <a:cs typeface="ＭＳ Ｐゴシック" charset="0"/>
                <a:hlinkClick r:id="rId3"/>
              </a:rPr>
              <a:t>http://jte.sagepub.com/content/62/4/367.abstract</a:t>
            </a:r>
            <a:r>
              <a:rPr lang="en-GB" sz="1200" kern="1200" dirty="0" smtClean="0">
                <a:solidFill>
                  <a:schemeClr val="tx1"/>
                </a:solidFill>
                <a:effectLst/>
                <a:latin typeface="Arial" charset="0"/>
                <a:ea typeface="MS PGothic" pitchFamily="34" charset="-128"/>
                <a:cs typeface="ＭＳ Ｐゴシック" charset="0"/>
              </a:rPr>
              <a:t> ]</a:t>
            </a:r>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10</a:t>
            </a:fld>
            <a:endParaRPr lang="en-US"/>
          </a:p>
        </p:txBody>
      </p:sp>
    </p:spTree>
    <p:extLst>
      <p:ext uri="{BB962C8B-B14F-4D97-AF65-F5344CB8AC3E}">
        <p14:creationId xmlns:p14="http://schemas.microsoft.com/office/powerpoint/2010/main" val="2351165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S PGothic" pitchFamily="34" charset="-128"/>
                <a:cs typeface="ＭＳ Ｐゴシック" charset="0"/>
              </a:rPr>
              <a:t>Reliability</a:t>
            </a:r>
          </a:p>
          <a:p>
            <a:r>
              <a:rPr lang="en-GB" sz="1200" kern="1200" dirty="0" smtClean="0">
                <a:solidFill>
                  <a:schemeClr val="tx1"/>
                </a:solidFill>
                <a:effectLst/>
                <a:latin typeface="Arial" charset="0"/>
                <a:ea typeface="MS PGothic" pitchFamily="34" charset="-128"/>
                <a:cs typeface="ＭＳ Ｐゴシック" charset="0"/>
              </a:rPr>
              <a:t>Inter-</a:t>
            </a:r>
            <a:r>
              <a:rPr lang="en-GB" sz="1200" kern="1200" dirty="0" err="1" smtClean="0">
                <a:solidFill>
                  <a:schemeClr val="tx1"/>
                </a:solidFill>
                <a:effectLst/>
                <a:latin typeface="Arial" charset="0"/>
                <a:ea typeface="MS PGothic" pitchFamily="34" charset="-128"/>
                <a:cs typeface="ＭＳ Ｐゴシック" charset="0"/>
              </a:rPr>
              <a:t>rater</a:t>
            </a:r>
            <a:r>
              <a:rPr lang="en-GB" sz="1200" kern="1200" dirty="0" smtClean="0">
                <a:solidFill>
                  <a:schemeClr val="tx1"/>
                </a:solidFill>
                <a:effectLst/>
                <a:latin typeface="Arial" charset="0"/>
                <a:ea typeface="MS PGothic" pitchFamily="34" charset="-128"/>
                <a:cs typeface="ＭＳ Ｐゴシック" charset="0"/>
              </a:rPr>
              <a:t> reliability is the level of agreement between different observers who observe the exact same lesson (</a:t>
            </a:r>
            <a:r>
              <a:rPr lang="en-GB" sz="1200" kern="1200" dirty="0" err="1" smtClean="0">
                <a:solidFill>
                  <a:schemeClr val="tx1"/>
                </a:solidFill>
                <a:effectLst/>
                <a:latin typeface="Arial" charset="0"/>
                <a:ea typeface="MS PGothic" pitchFamily="34" charset="-128"/>
                <a:cs typeface="ＭＳ Ｐゴシック" charset="0"/>
              </a:rPr>
              <a:t>eg</a:t>
            </a:r>
            <a:r>
              <a:rPr lang="en-GB" sz="1200" kern="1200" dirty="0" smtClean="0">
                <a:solidFill>
                  <a:schemeClr val="tx1"/>
                </a:solidFill>
                <a:effectLst/>
                <a:latin typeface="Arial" charset="0"/>
                <a:ea typeface="MS PGothic" pitchFamily="34" charset="-128"/>
                <a:cs typeface="ＭＳ Ｐゴシック" charset="0"/>
              </a:rPr>
              <a:t> a video recording).</a:t>
            </a:r>
          </a:p>
          <a:p>
            <a:r>
              <a:rPr lang="en-GB" sz="1200" kern="1200" dirty="0" smtClean="0">
                <a:solidFill>
                  <a:schemeClr val="tx1"/>
                </a:solidFill>
                <a:effectLst/>
                <a:latin typeface="Arial" charset="0"/>
                <a:ea typeface="MS PGothic" pitchFamily="34" charset="-128"/>
                <a:cs typeface="ＭＳ Ｐゴシック" charset="0"/>
              </a:rPr>
              <a:t>Best case estimate is from Sammons et al (2006): after 12 days training, inter-</a:t>
            </a:r>
            <a:r>
              <a:rPr lang="en-GB" sz="1200" kern="1200" dirty="0" err="1" smtClean="0">
                <a:solidFill>
                  <a:schemeClr val="tx1"/>
                </a:solidFill>
                <a:effectLst/>
                <a:latin typeface="Arial" charset="0"/>
                <a:ea typeface="MS PGothic" pitchFamily="34" charset="-128"/>
                <a:cs typeface="ＭＳ Ｐゴシック" charset="0"/>
              </a:rPr>
              <a:t>rater</a:t>
            </a:r>
            <a:r>
              <a:rPr lang="en-GB" sz="1200" kern="1200" dirty="0" smtClean="0">
                <a:solidFill>
                  <a:schemeClr val="tx1"/>
                </a:solidFill>
                <a:effectLst/>
                <a:latin typeface="Arial" charset="0"/>
                <a:ea typeface="MS PGothic" pitchFamily="34" charset="-128"/>
                <a:cs typeface="ＭＳ Ｐゴシック" charset="0"/>
              </a:rPr>
              <a:t> reliability was 0.7</a:t>
            </a:r>
          </a:p>
          <a:p>
            <a:r>
              <a:rPr lang="en-GB" sz="1200" kern="1200" dirty="0" smtClean="0">
                <a:solidFill>
                  <a:schemeClr val="tx1"/>
                </a:solidFill>
                <a:effectLst/>
                <a:latin typeface="Arial" charset="0"/>
                <a:ea typeface="MS PGothic" pitchFamily="34" charset="-128"/>
                <a:cs typeface="ＭＳ Ｐゴシック" charset="0"/>
              </a:rPr>
              <a:t>Worst case is from Strong et al (2011, p372, </a:t>
            </a:r>
            <a:r>
              <a:rPr lang="en-GB" sz="1200" kern="1200" dirty="0" err="1" smtClean="0">
                <a:solidFill>
                  <a:schemeClr val="tx1"/>
                </a:solidFill>
                <a:effectLst/>
                <a:latin typeface="Arial" charset="0"/>
                <a:ea typeface="MS PGothic" pitchFamily="34" charset="-128"/>
                <a:cs typeface="ＭＳ Ｐゴシック" charset="0"/>
              </a:rPr>
              <a:t>Expt</a:t>
            </a:r>
            <a:r>
              <a:rPr lang="en-GB" sz="1200" kern="1200" dirty="0" smtClean="0">
                <a:solidFill>
                  <a:schemeClr val="tx1"/>
                </a:solidFill>
                <a:effectLst/>
                <a:latin typeface="Arial" charset="0"/>
                <a:ea typeface="MS PGothic" pitchFamily="34" charset="-128"/>
                <a:cs typeface="ＭＳ Ｐゴシック" charset="0"/>
              </a:rPr>
              <a:t> 1): untrained </a:t>
            </a:r>
            <a:r>
              <a:rPr lang="en-GB" sz="1200" kern="1200" dirty="0" err="1" smtClean="0">
                <a:solidFill>
                  <a:schemeClr val="tx1"/>
                </a:solidFill>
                <a:effectLst/>
                <a:latin typeface="Arial" charset="0"/>
                <a:ea typeface="MS PGothic" pitchFamily="34" charset="-128"/>
                <a:cs typeface="ＭＳ Ｐゴシック" charset="0"/>
              </a:rPr>
              <a:t>raters</a:t>
            </a:r>
            <a:r>
              <a:rPr lang="en-GB" sz="1200" kern="1200" dirty="0" smtClean="0">
                <a:solidFill>
                  <a:schemeClr val="tx1"/>
                </a:solidFill>
                <a:effectLst/>
                <a:latin typeface="Arial" charset="0"/>
                <a:ea typeface="MS PGothic" pitchFamily="34" charset="-128"/>
                <a:cs typeface="ＭＳ Ｐゴシック" charset="0"/>
              </a:rPr>
              <a:t> using their own criteria achieved inter-</a:t>
            </a:r>
            <a:r>
              <a:rPr lang="en-GB" sz="1200" kern="1200" dirty="0" err="1" smtClean="0">
                <a:solidFill>
                  <a:schemeClr val="tx1"/>
                </a:solidFill>
                <a:effectLst/>
                <a:latin typeface="Arial" charset="0"/>
                <a:ea typeface="MS PGothic" pitchFamily="34" charset="-128"/>
                <a:cs typeface="ＭＳ Ｐゴシック" charset="0"/>
              </a:rPr>
              <a:t>rater</a:t>
            </a:r>
            <a:r>
              <a:rPr lang="en-GB" sz="1200" kern="1200" dirty="0" smtClean="0">
                <a:solidFill>
                  <a:schemeClr val="tx1"/>
                </a:solidFill>
                <a:effectLst/>
                <a:latin typeface="Arial" charset="0"/>
                <a:ea typeface="MS PGothic" pitchFamily="34" charset="-128"/>
                <a:cs typeface="ＭＳ Ｐゴシック" charset="0"/>
              </a:rPr>
              <a:t> reliability of 0.24 </a:t>
            </a:r>
          </a:p>
          <a:p>
            <a:r>
              <a:rPr lang="en-GB" sz="1200" kern="1200" dirty="0" smtClean="0">
                <a:solidFill>
                  <a:schemeClr val="tx1"/>
                </a:solidFill>
                <a:effectLst/>
                <a:latin typeface="Arial" charset="0"/>
                <a:ea typeface="MS PGothic" pitchFamily="34" charset="-128"/>
                <a:cs typeface="ＭＳ Ｐゴシック" charset="0"/>
              </a:rPr>
              <a:t>Reliabilities of observation instruments used in the MET study (</a:t>
            </a:r>
            <a:r>
              <a:rPr lang="en-GB" sz="1200" kern="1200" dirty="0" err="1" smtClean="0">
                <a:solidFill>
                  <a:schemeClr val="tx1"/>
                </a:solidFill>
                <a:effectLst/>
                <a:latin typeface="Arial" charset="0"/>
                <a:ea typeface="MS PGothic" pitchFamily="34" charset="-128"/>
                <a:cs typeface="ＭＳ Ｐゴシック" charset="0"/>
              </a:rPr>
              <a:t>Mihaly</a:t>
            </a:r>
            <a:r>
              <a:rPr lang="en-GB" sz="1200" kern="1200" dirty="0" smtClean="0">
                <a:solidFill>
                  <a:schemeClr val="tx1"/>
                </a:solidFill>
                <a:effectLst/>
                <a:latin typeface="Arial" charset="0"/>
                <a:ea typeface="MS PGothic" pitchFamily="34" charset="-128"/>
                <a:cs typeface="ＭＳ Ｐゴシック" charset="0"/>
              </a:rPr>
              <a:t> et al, 2013, Table 2, p22) range from 0.24 to 0.68. </a:t>
            </a:r>
            <a:endParaRPr lang="en-GB" sz="1200" kern="1200" dirty="0">
              <a:solidFill>
                <a:schemeClr val="tx1"/>
              </a:solidFill>
              <a:effectLst/>
              <a:latin typeface="Arial" charset="0"/>
              <a:ea typeface="MS PGothic" pitchFamily="34" charset="-128"/>
              <a:cs typeface="ＭＳ Ｐゴシック" charset="0"/>
            </a:endParaRPr>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11</a:t>
            </a:fld>
            <a:endParaRPr lang="en-US"/>
          </a:p>
        </p:txBody>
      </p:sp>
    </p:spTree>
    <p:extLst>
      <p:ext uri="{BB962C8B-B14F-4D97-AF65-F5344CB8AC3E}">
        <p14:creationId xmlns:p14="http://schemas.microsoft.com/office/powerpoint/2010/main" val="3855991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Arial" charset="0"/>
                <a:ea typeface="MS PGothic" pitchFamily="34" charset="-128"/>
                <a:cs typeface="ＭＳ Ｐゴシック" charset="0"/>
              </a:rPr>
              <a:t>Validity</a:t>
            </a:r>
          </a:p>
          <a:p>
            <a:r>
              <a:rPr lang="en-GB" sz="1200" kern="1200" dirty="0" smtClean="0">
                <a:solidFill>
                  <a:schemeClr val="tx1"/>
                </a:solidFill>
                <a:effectLst/>
                <a:latin typeface="Arial" charset="0"/>
                <a:ea typeface="MS PGothic" pitchFamily="34" charset="-128"/>
                <a:cs typeface="ＭＳ Ｐゴシック" charset="0"/>
              </a:rPr>
              <a:t>Validity indicates the level of agreement between an observation rating and other measures of teaching effectiveness, such as progress on assessments.</a:t>
            </a:r>
          </a:p>
          <a:p>
            <a:r>
              <a:rPr lang="en-GB" sz="1200" kern="1200" dirty="0" smtClean="0">
                <a:solidFill>
                  <a:schemeClr val="tx1"/>
                </a:solidFill>
                <a:effectLst/>
                <a:latin typeface="Arial" charset="0"/>
                <a:ea typeface="MS PGothic" pitchFamily="34" charset="-128"/>
                <a:cs typeface="ＭＳ Ｐゴシック" charset="0"/>
              </a:rPr>
              <a:t>Best case is from the MET study (</a:t>
            </a:r>
            <a:r>
              <a:rPr lang="en-GB" sz="1200" kern="1200" dirty="0" err="1" smtClean="0">
                <a:solidFill>
                  <a:schemeClr val="tx1"/>
                </a:solidFill>
                <a:effectLst/>
                <a:latin typeface="Arial" charset="0"/>
                <a:ea typeface="MS PGothic" pitchFamily="34" charset="-128"/>
                <a:cs typeface="ＭＳ Ｐゴシック" charset="0"/>
              </a:rPr>
              <a:t>Mihaly</a:t>
            </a:r>
            <a:r>
              <a:rPr lang="en-GB" sz="1200" kern="1200" dirty="0" smtClean="0">
                <a:solidFill>
                  <a:schemeClr val="tx1"/>
                </a:solidFill>
                <a:effectLst/>
                <a:latin typeface="Arial" charset="0"/>
                <a:ea typeface="MS PGothic" pitchFamily="34" charset="-128"/>
                <a:cs typeface="ＭＳ Ｐゴシック" charset="0"/>
              </a:rPr>
              <a:t> et al, 2013, Table 3, p24). Correlations range from 0.17 to 0.42 between classroom observation measures and value-added. </a:t>
            </a:r>
          </a:p>
          <a:p>
            <a:r>
              <a:rPr lang="en-GB" sz="1200" kern="1200" dirty="0" smtClean="0">
                <a:solidFill>
                  <a:schemeClr val="tx1"/>
                </a:solidFill>
                <a:effectLst/>
                <a:latin typeface="Arial" charset="0"/>
                <a:ea typeface="MS PGothic" pitchFamily="34" charset="-128"/>
                <a:cs typeface="ＭＳ Ｐゴシック" charset="0"/>
              </a:rPr>
              <a:t>Worst case is from Strong et al (2011, p372). They report that 40% of observer judgements classifying lessons into ‘good’ or ‘poor’ (with equal numbers in each, according to value-added) were correct. Since even pure guesses by chance would have got 50% correct, this indicates a negative relationship between lesson observation ratings and learning gains measured by value-added. An accuracy rate of 40% in this context corresponds with a point-</a:t>
            </a:r>
            <a:r>
              <a:rPr lang="en-GB" sz="1200" kern="1200" dirty="0" err="1" smtClean="0">
                <a:solidFill>
                  <a:schemeClr val="tx1"/>
                </a:solidFill>
                <a:effectLst/>
                <a:latin typeface="Arial" charset="0"/>
                <a:ea typeface="MS PGothic" pitchFamily="34" charset="-128"/>
                <a:cs typeface="ＭＳ Ｐゴシック" charset="0"/>
              </a:rPr>
              <a:t>biserial</a:t>
            </a:r>
            <a:r>
              <a:rPr lang="en-GB" sz="1200" kern="1200" dirty="0" smtClean="0">
                <a:solidFill>
                  <a:schemeClr val="tx1"/>
                </a:solidFill>
                <a:effectLst/>
                <a:latin typeface="Arial" charset="0"/>
                <a:ea typeface="MS PGothic" pitchFamily="34" charset="-128"/>
                <a:cs typeface="ＭＳ Ｐゴシック" charset="0"/>
              </a:rPr>
              <a:t> correlation of approximately -0.3.</a:t>
            </a:r>
          </a:p>
          <a:p>
            <a:endParaRPr lang="en-GB" sz="1200" kern="1200" dirty="0">
              <a:solidFill>
                <a:schemeClr val="tx1"/>
              </a:solidFill>
              <a:effectLst/>
              <a:latin typeface="Arial" charset="0"/>
              <a:ea typeface="MS PGothic" pitchFamily="34" charset="-128"/>
              <a:cs typeface="ＭＳ Ｐゴシック" charset="0"/>
            </a:endParaRPr>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12</a:t>
            </a:fld>
            <a:endParaRPr lang="en-US"/>
          </a:p>
        </p:txBody>
      </p:sp>
    </p:spTree>
    <p:extLst>
      <p:ext uri="{BB962C8B-B14F-4D97-AF65-F5344CB8AC3E}">
        <p14:creationId xmlns:p14="http://schemas.microsoft.com/office/powerpoint/2010/main" val="385599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Arial" charset="0"/>
                <a:ea typeface="MS PGothic" pitchFamily="34" charset="-128"/>
                <a:cs typeface="ＭＳ Ｐゴシック" charset="0"/>
              </a:rPr>
              <a:t>Coe, R. (2013) Improving Education: A triumph of hope over experience. Inaugural Lecture of Professor Robert Coe, Durham University, 18 June 2013. Essay version available at </a:t>
            </a:r>
            <a:r>
              <a:rPr lang="en-GB" sz="1200" u="sng" kern="1200" dirty="0" smtClean="0">
                <a:solidFill>
                  <a:schemeClr val="tx1"/>
                </a:solidFill>
                <a:effectLst/>
                <a:latin typeface="Arial" charset="0"/>
                <a:ea typeface="MS PGothic" pitchFamily="34" charset="-128"/>
                <a:cs typeface="ＭＳ Ｐゴシック" charset="0"/>
                <a:hlinkClick r:id="rId3"/>
              </a:rPr>
              <a:t>http://www.cem.org/attachments/publications/ImprovingEducation2013.pdf</a:t>
            </a:r>
            <a:r>
              <a:rPr lang="en-GB" sz="1200" kern="1200" dirty="0" smtClean="0">
                <a:solidFill>
                  <a:schemeClr val="tx1"/>
                </a:solidFill>
                <a:effectLst/>
                <a:latin typeface="Arial" charset="0"/>
                <a:ea typeface="MS PGothic" pitchFamily="34" charset="-128"/>
                <a:cs typeface="ＭＳ Ｐゴシック" charset="0"/>
              </a:rPr>
              <a:t> </a:t>
            </a:r>
            <a:br>
              <a:rPr lang="en-GB" sz="1200" kern="1200" dirty="0" smtClean="0">
                <a:solidFill>
                  <a:schemeClr val="tx1"/>
                </a:solidFill>
                <a:effectLst/>
                <a:latin typeface="Arial" charset="0"/>
                <a:ea typeface="MS PGothic" pitchFamily="34" charset="-128"/>
                <a:cs typeface="ＭＳ Ｐゴシック" charset="0"/>
              </a:rPr>
            </a:br>
            <a:r>
              <a:rPr lang="en-GB" sz="1200" kern="1200" dirty="0" smtClean="0">
                <a:solidFill>
                  <a:schemeClr val="tx1"/>
                </a:solidFill>
                <a:effectLst/>
                <a:latin typeface="Arial" charset="0"/>
                <a:ea typeface="MS PGothic" pitchFamily="34" charset="-128"/>
                <a:cs typeface="ＭＳ Ｐゴシック" charset="0"/>
              </a:rPr>
              <a:t>Video at </a:t>
            </a:r>
            <a:r>
              <a:rPr lang="en-GB" sz="1200" u="sng" kern="1200" dirty="0" smtClean="0">
                <a:solidFill>
                  <a:schemeClr val="tx1"/>
                </a:solidFill>
                <a:effectLst/>
                <a:latin typeface="Arial" charset="0"/>
                <a:ea typeface="MS PGothic" pitchFamily="34" charset="-128"/>
                <a:cs typeface="ＭＳ Ｐゴシック" charset="0"/>
                <a:hlinkClick r:id="rId4"/>
              </a:rPr>
              <a:t>https://vimeo.com/70471076</a:t>
            </a:r>
            <a:r>
              <a:rPr lang="en-GB" sz="1200" kern="1200" dirty="0" smtClean="0">
                <a:solidFill>
                  <a:schemeClr val="tx1"/>
                </a:solidFill>
                <a:effectLst/>
                <a:latin typeface="Arial" charset="0"/>
                <a:ea typeface="MS PGothic" pitchFamily="34" charset="-128"/>
                <a:cs typeface="ＭＳ Ｐゴシック" charset="0"/>
              </a:rPr>
              <a:t> </a:t>
            </a:r>
          </a:p>
          <a:p>
            <a:endParaRPr lang="en-GB" dirty="0"/>
          </a:p>
        </p:txBody>
      </p:sp>
      <p:sp>
        <p:nvSpPr>
          <p:cNvPr id="4" name="Slide Number Placeholder 3"/>
          <p:cNvSpPr>
            <a:spLocks noGrp="1"/>
          </p:cNvSpPr>
          <p:nvPr>
            <p:ph type="sldNum" sz="quarter" idx="10"/>
          </p:nvPr>
        </p:nvSpPr>
        <p:spPr/>
        <p:txBody>
          <a:bodyPr/>
          <a:lstStyle/>
          <a:p>
            <a:pPr>
              <a:defRPr/>
            </a:pPr>
            <a:fld id="{93263F81-AB1F-4B51-A4CA-047E49299C68}" type="slidenum">
              <a:rPr lang="en-US" smtClean="0"/>
              <a:pPr>
                <a:defRPr/>
              </a:pPr>
              <a:t>15</a:t>
            </a:fld>
            <a:endParaRPr lang="en-US"/>
          </a:p>
        </p:txBody>
      </p:sp>
    </p:spTree>
    <p:extLst>
      <p:ext uri="{BB962C8B-B14F-4D97-AF65-F5344CB8AC3E}">
        <p14:creationId xmlns:p14="http://schemas.microsoft.com/office/powerpoint/2010/main" val="3387677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5516563"/>
          </a:xfrm>
          <a:prstGeom prst="rect">
            <a:avLst/>
          </a:prstGeom>
          <a:solidFill>
            <a:srgbClr val="66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GB">
              <a:solidFill>
                <a:srgbClr val="663366"/>
              </a:solidFill>
              <a:ea typeface="ＭＳ Ｐゴシック" charset="0"/>
            </a:endParaRPr>
          </a:p>
        </p:txBody>
      </p:sp>
      <p:pic>
        <p:nvPicPr>
          <p:cNvPr id="6" name="Picture 2" descr="Z:\cem logos\Alternative file formats\08 CEM (white cem-outline tick).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7339" y="115888"/>
            <a:ext cx="2484462" cy="1408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6981" name="Rectangle 5"/>
          <p:cNvSpPr>
            <a:spLocks noGrp="1" noChangeArrowheads="1"/>
          </p:cNvSpPr>
          <p:nvPr>
            <p:ph type="ctrTitle" sz="quarter"/>
          </p:nvPr>
        </p:nvSpPr>
        <p:spPr>
          <a:xfrm>
            <a:off x="755576" y="2276872"/>
            <a:ext cx="7632848" cy="1584176"/>
          </a:xfrm>
        </p:spPr>
        <p:txBody>
          <a:bodyPr/>
          <a:lstStyle>
            <a:lvl1pPr>
              <a:defRPr>
                <a:solidFill>
                  <a:schemeClr val="bg1"/>
                </a:solidFill>
                <a:latin typeface="+mn-lt"/>
              </a:defRPr>
            </a:lvl1pPr>
          </a:lstStyle>
          <a:p>
            <a:pPr lvl="0"/>
            <a:r>
              <a:rPr lang="en-US" noProof="0" smtClean="0"/>
              <a:t>Click to edit Master title style</a:t>
            </a:r>
            <a:endParaRPr lang="en-US" noProof="0" dirty="0" smtClean="0"/>
          </a:p>
        </p:txBody>
      </p:sp>
      <p:sp>
        <p:nvSpPr>
          <p:cNvPr id="126982" name="Rectangle 6"/>
          <p:cNvSpPr>
            <a:spLocks noGrp="1" noChangeArrowheads="1"/>
          </p:cNvSpPr>
          <p:nvPr>
            <p:ph type="subTitle" sz="quarter" idx="1"/>
          </p:nvPr>
        </p:nvSpPr>
        <p:spPr>
          <a:xfrm>
            <a:off x="755576" y="4437112"/>
            <a:ext cx="7597055" cy="744538"/>
          </a:xfrm>
        </p:spPr>
        <p:txBody>
          <a:bodyPr/>
          <a:lstStyle>
            <a:lvl1pPr marL="0" indent="0">
              <a:defRPr b="1">
                <a:solidFill>
                  <a:schemeClr val="bg1"/>
                </a:solidFill>
              </a:defRPr>
            </a:lvl1pPr>
          </a:lstStyle>
          <a:p>
            <a:pPr lvl="0"/>
            <a:r>
              <a:rPr lang="en-US" noProof="0" smtClean="0"/>
              <a:t>Click to edit Master subtitle style</a:t>
            </a:r>
            <a:endParaRPr lang="en-US" noProof="0" dirty="0" smtClean="0"/>
          </a:p>
        </p:txBody>
      </p:sp>
      <p:sp>
        <p:nvSpPr>
          <p:cNvPr id="7" name="Rectangle 2"/>
          <p:cNvSpPr>
            <a:spLocks noGrp="1" noChangeArrowheads="1"/>
          </p:cNvSpPr>
          <p:nvPr>
            <p:ph type="sldNum" sz="quarter" idx="10"/>
          </p:nvPr>
        </p:nvSpPr>
        <p:spPr>
          <a:xfrm>
            <a:off x="6553200" y="6245225"/>
            <a:ext cx="2133600" cy="476250"/>
          </a:xfrm>
        </p:spPr>
        <p:txBody>
          <a:bodyPr/>
          <a:lstStyle>
            <a:lvl1pPr>
              <a:defRPr smtClean="0"/>
            </a:lvl1pPr>
          </a:lstStyle>
          <a:p>
            <a:pPr>
              <a:defRPr/>
            </a:pPr>
            <a:fld id="{27BB49CB-6F09-4D0E-89AC-31683FA3456E}" type="slidenum">
              <a:rPr lang="en-US"/>
              <a:pPr>
                <a:defRPr/>
              </a:pPr>
              <a:t>‹#›</a:t>
            </a:fld>
            <a:endParaRPr lang="en-US"/>
          </a:p>
        </p:txBody>
      </p:sp>
    </p:spTree>
    <p:extLst>
      <p:ext uri="{BB962C8B-B14F-4D97-AF65-F5344CB8AC3E}">
        <p14:creationId xmlns:p14="http://schemas.microsoft.com/office/powerpoint/2010/main" val="93037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smtClean="0"/>
            </a:lvl1pPr>
          </a:lstStyle>
          <a:p>
            <a:pPr>
              <a:defRPr/>
            </a:pPr>
            <a:fld id="{EBAB5640-9DA8-40DF-9002-742E0A82D613}" type="slidenum">
              <a:rPr lang="en-US"/>
              <a:pPr>
                <a:defRPr/>
              </a:pPr>
              <a:t>‹#›</a:t>
            </a:fld>
            <a:endParaRPr lang="en-US"/>
          </a:p>
        </p:txBody>
      </p:sp>
    </p:spTree>
    <p:extLst>
      <p:ext uri="{BB962C8B-B14F-4D97-AF65-F5344CB8AC3E}">
        <p14:creationId xmlns:p14="http://schemas.microsoft.com/office/powerpoint/2010/main" val="786555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195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609600"/>
            <a:ext cx="5678487" cy="5195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smtClean="0"/>
            </a:lvl1pPr>
          </a:lstStyle>
          <a:p>
            <a:pPr>
              <a:defRPr/>
            </a:pPr>
            <a:fld id="{FB232313-E69E-47A9-9C49-1883B917CA21}" type="slidenum">
              <a:rPr lang="en-US"/>
              <a:pPr>
                <a:defRPr/>
              </a:pPr>
              <a:t>‹#›</a:t>
            </a:fld>
            <a:endParaRPr lang="en-US"/>
          </a:p>
        </p:txBody>
      </p:sp>
    </p:spTree>
    <p:extLst>
      <p:ext uri="{BB962C8B-B14F-4D97-AF65-F5344CB8AC3E}">
        <p14:creationId xmlns:p14="http://schemas.microsoft.com/office/powerpoint/2010/main" val="1069472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4213" y="1989138"/>
            <a:ext cx="7772400" cy="3816350"/>
          </a:xfrm>
        </p:spPr>
        <p:txBody>
          <a:bodyPr/>
          <a:lstStyle/>
          <a:p>
            <a:pPr lvl="0"/>
            <a:r>
              <a:rPr lang="en-US" noProof="0" smtClean="0"/>
              <a:t>Click icon to add table</a:t>
            </a:r>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smtClean="0"/>
            </a:lvl1pPr>
          </a:lstStyle>
          <a:p>
            <a:pPr>
              <a:defRPr/>
            </a:pPr>
            <a:fld id="{6A63FD46-EB12-4CB1-962C-48781B94C5A2}" type="slidenum">
              <a:rPr lang="en-US"/>
              <a:pPr>
                <a:defRPr/>
              </a:pPr>
              <a:t>‹#›</a:t>
            </a:fld>
            <a:endParaRPr lang="en-US"/>
          </a:p>
        </p:txBody>
      </p:sp>
    </p:spTree>
    <p:extLst>
      <p:ext uri="{BB962C8B-B14F-4D97-AF65-F5344CB8AC3E}">
        <p14:creationId xmlns:p14="http://schemas.microsoft.com/office/powerpoint/2010/main" val="152325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84213" y="1844824"/>
            <a:ext cx="7772400" cy="3960664"/>
          </a:xfrm>
        </p:spPr>
        <p:txBody>
          <a:bodyPr/>
          <a:lstStyle>
            <a:lvl1pPr marL="457200" indent="-457200">
              <a:buFont typeface="Wingdings" pitchFamily="2" charset="2"/>
              <a:buChar cha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smtClean="0"/>
            </a:lvl1pPr>
          </a:lstStyle>
          <a:p>
            <a:pPr>
              <a:defRPr/>
            </a:pPr>
            <a:fld id="{B8CE7F47-FE1A-48F9-9977-E098381F23D1}" type="slidenum">
              <a:rPr lang="en-US"/>
              <a:pPr>
                <a:defRPr/>
              </a:pPr>
              <a:t>‹#›</a:t>
            </a:fld>
            <a:endParaRPr lang="en-US"/>
          </a:p>
        </p:txBody>
      </p:sp>
    </p:spTree>
    <p:extLst>
      <p:ext uri="{BB962C8B-B14F-4D97-AF65-F5344CB8AC3E}">
        <p14:creationId xmlns:p14="http://schemas.microsoft.com/office/powerpoint/2010/main" val="190952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smtClean="0"/>
            </a:lvl1pPr>
          </a:lstStyle>
          <a:p>
            <a:pPr>
              <a:defRPr/>
            </a:pPr>
            <a:fld id="{EC65F98A-EE3A-40E7-B8DF-E462FAD71960}" type="slidenum">
              <a:rPr lang="en-US"/>
              <a:pPr>
                <a:defRPr/>
              </a:pPr>
              <a:t>‹#›</a:t>
            </a:fld>
            <a:endParaRPr lang="en-US"/>
          </a:p>
        </p:txBody>
      </p:sp>
    </p:spTree>
    <p:extLst>
      <p:ext uri="{BB962C8B-B14F-4D97-AF65-F5344CB8AC3E}">
        <p14:creationId xmlns:p14="http://schemas.microsoft.com/office/powerpoint/2010/main" val="387799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989138"/>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989138"/>
            <a:ext cx="3810000" cy="3816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smtClean="0"/>
            </a:lvl1pPr>
          </a:lstStyle>
          <a:p>
            <a:pPr>
              <a:defRPr/>
            </a:pPr>
            <a:fld id="{B9330AE0-9927-4D9C-AEE3-F952C8D787BF}" type="slidenum">
              <a:rPr lang="en-US"/>
              <a:pPr>
                <a:defRPr/>
              </a:pPr>
              <a:t>‹#›</a:t>
            </a:fld>
            <a:endParaRPr lang="en-US"/>
          </a:p>
        </p:txBody>
      </p:sp>
    </p:spTree>
    <p:extLst>
      <p:ext uri="{BB962C8B-B14F-4D97-AF65-F5344CB8AC3E}">
        <p14:creationId xmlns:p14="http://schemas.microsoft.com/office/powerpoint/2010/main" val="1927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77809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67544" y="112474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44824"/>
            <a:ext cx="4040188" cy="4281339"/>
          </a:xfrm>
        </p:spPr>
        <p:txBody>
          <a:bodyPr/>
          <a:lstStyle>
            <a:lvl1pPr marL="342900" indent="-342900">
              <a:buFont typeface="Wingdings"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55369" y="112474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44824"/>
            <a:ext cx="4041775" cy="4281339"/>
          </a:xfrm>
        </p:spPr>
        <p:txBody>
          <a:bodyPr/>
          <a:lstStyle>
            <a:lvl1pPr>
              <a:buFont typeface="Wingdings" pitchFamily="2" charset="2"/>
              <a:buChar cha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6AECE814-C2DC-45CE-93EA-D4C220B08F56}" type="slidenum">
              <a:rPr lang="en-US"/>
              <a:pPr>
                <a:defRPr/>
              </a:pPr>
              <a:t>‹#›</a:t>
            </a:fld>
            <a:endParaRPr lang="en-US"/>
          </a:p>
        </p:txBody>
      </p:sp>
    </p:spTree>
    <p:extLst>
      <p:ext uri="{BB962C8B-B14F-4D97-AF65-F5344CB8AC3E}">
        <p14:creationId xmlns:p14="http://schemas.microsoft.com/office/powerpoint/2010/main" val="743154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p:txBody>
          <a:bodyPr/>
          <a:lstStyle>
            <a:lvl1pPr>
              <a:defRPr/>
            </a:lvl1pPr>
          </a:lstStyle>
          <a:p>
            <a:pPr>
              <a:defRPr/>
            </a:pPr>
            <a:endParaRPr lang="en-US"/>
          </a:p>
        </p:txBody>
      </p:sp>
      <p:sp>
        <p:nvSpPr>
          <p:cNvPr id="4"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5" name="Rectangle 8"/>
          <p:cNvSpPr>
            <a:spLocks noGrp="1" noChangeArrowheads="1"/>
          </p:cNvSpPr>
          <p:nvPr>
            <p:ph type="sldNum" sz="quarter" idx="12"/>
          </p:nvPr>
        </p:nvSpPr>
        <p:spPr/>
        <p:txBody>
          <a:bodyPr/>
          <a:lstStyle>
            <a:lvl1pPr>
              <a:defRPr smtClean="0"/>
            </a:lvl1pPr>
          </a:lstStyle>
          <a:p>
            <a:pPr>
              <a:defRPr/>
            </a:pPr>
            <a:fld id="{A3038223-DECD-4EC9-9F4B-7F71D767292E}" type="slidenum">
              <a:rPr lang="en-US"/>
              <a:pPr>
                <a:defRPr/>
              </a:pPr>
              <a:t>‹#›</a:t>
            </a:fld>
            <a:endParaRPr lang="en-US"/>
          </a:p>
        </p:txBody>
      </p:sp>
    </p:spTree>
    <p:extLst>
      <p:ext uri="{BB962C8B-B14F-4D97-AF65-F5344CB8AC3E}">
        <p14:creationId xmlns:p14="http://schemas.microsoft.com/office/powerpoint/2010/main" val="187172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a:lvl1pPr>
          </a:lstStyle>
          <a:p>
            <a:pPr>
              <a:defRPr/>
            </a:pPr>
            <a:endParaRPr lang="en-US"/>
          </a:p>
        </p:txBody>
      </p:sp>
      <p:sp>
        <p:nvSpPr>
          <p:cNvPr id="3"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4" name="Rectangle 8"/>
          <p:cNvSpPr>
            <a:spLocks noGrp="1" noChangeArrowheads="1"/>
          </p:cNvSpPr>
          <p:nvPr>
            <p:ph type="sldNum" sz="quarter" idx="12"/>
          </p:nvPr>
        </p:nvSpPr>
        <p:spPr/>
        <p:txBody>
          <a:bodyPr/>
          <a:lstStyle>
            <a:lvl1pPr>
              <a:defRPr smtClean="0"/>
            </a:lvl1pPr>
          </a:lstStyle>
          <a:p>
            <a:pPr>
              <a:defRPr/>
            </a:pPr>
            <a:fld id="{FAC4787A-4008-4335-9C24-D5BB6A74119F}" type="slidenum">
              <a:rPr lang="en-US"/>
              <a:pPr>
                <a:defRPr/>
              </a:pPr>
              <a:t>‹#›</a:t>
            </a:fld>
            <a:endParaRPr lang="en-US"/>
          </a:p>
        </p:txBody>
      </p:sp>
    </p:spTree>
    <p:extLst>
      <p:ext uri="{BB962C8B-B14F-4D97-AF65-F5344CB8AC3E}">
        <p14:creationId xmlns:p14="http://schemas.microsoft.com/office/powerpoint/2010/main" val="265164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smtClean="0"/>
            </a:lvl1pPr>
          </a:lstStyle>
          <a:p>
            <a:pPr>
              <a:defRPr/>
            </a:pPr>
            <a:fld id="{2D3364FD-A49C-4D3E-8965-9CF90CEE5D9F}" type="slidenum">
              <a:rPr lang="en-US"/>
              <a:pPr>
                <a:defRPr/>
              </a:pPr>
              <a:t>‹#›</a:t>
            </a:fld>
            <a:endParaRPr lang="en-US"/>
          </a:p>
        </p:txBody>
      </p:sp>
    </p:spTree>
    <p:extLst>
      <p:ext uri="{BB962C8B-B14F-4D97-AF65-F5344CB8AC3E}">
        <p14:creationId xmlns:p14="http://schemas.microsoft.com/office/powerpoint/2010/main" val="237985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smtClean="0"/>
            </a:lvl1pPr>
          </a:lstStyle>
          <a:p>
            <a:pPr>
              <a:defRPr/>
            </a:pPr>
            <a:fld id="{B50510A3-9DA2-4580-8E5A-7565003A241B}" type="slidenum">
              <a:rPr lang="en-US"/>
              <a:pPr>
                <a:defRPr/>
              </a:pPr>
              <a:t>‹#›</a:t>
            </a:fld>
            <a:endParaRPr lang="en-US"/>
          </a:p>
        </p:txBody>
      </p:sp>
    </p:spTree>
    <p:extLst>
      <p:ext uri="{BB962C8B-B14F-4D97-AF65-F5344CB8AC3E}">
        <p14:creationId xmlns:p14="http://schemas.microsoft.com/office/powerpoint/2010/main" val="221711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0" y="0"/>
            <a:ext cx="9140825" cy="6873875"/>
          </a:xfrm>
          <a:prstGeom prst="rect">
            <a:avLst/>
          </a:prstGeom>
          <a:solidFill>
            <a:srgbClr val="6633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lang="en-US">
                <a:solidFill>
                  <a:srgbClr val="663366"/>
                </a:solidFill>
              </a:rPr>
              <a:t>∂</a:t>
            </a:r>
          </a:p>
        </p:txBody>
      </p:sp>
      <p:sp>
        <p:nvSpPr>
          <p:cNvPr id="125955" name="Rectangle 3"/>
          <p:cNvSpPr>
            <a:spLocks noChangeArrowheads="1"/>
          </p:cNvSpPr>
          <p:nvPr/>
        </p:nvSpPr>
        <p:spPr bwMode="auto">
          <a:xfrm>
            <a:off x="107950" y="107950"/>
            <a:ext cx="8924925" cy="66579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GB">
              <a:solidFill>
                <a:srgbClr val="663366"/>
              </a:solidFill>
              <a:ea typeface="ＭＳ Ｐゴシック" charset="0"/>
            </a:endParaRPr>
          </a:p>
        </p:txBody>
      </p:sp>
      <p:sp>
        <p:nvSpPr>
          <p:cNvPr id="125956" name="Rectangle 4"/>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Heading style</a:t>
            </a:r>
          </a:p>
        </p:txBody>
      </p:sp>
      <p:sp>
        <p:nvSpPr>
          <p:cNvPr id="125957" name="Rectangle 5"/>
          <p:cNvSpPr>
            <a:spLocks noGrp="1" noChangeArrowheads="1"/>
          </p:cNvSpPr>
          <p:nvPr>
            <p:ph type="body" idx="1"/>
          </p:nvPr>
        </p:nvSpPr>
        <p:spPr bwMode="auto">
          <a:xfrm>
            <a:off x="684213" y="1989138"/>
            <a:ext cx="7772400"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5958"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400">
                <a:ea typeface="ＭＳ Ｐゴシック" charset="0"/>
                <a:cs typeface="+mn-cs"/>
              </a:defRPr>
            </a:lvl1pPr>
          </a:lstStyle>
          <a:p>
            <a:pPr>
              <a:defRPr/>
            </a:pPr>
            <a:endParaRPr lang="en-US"/>
          </a:p>
        </p:txBody>
      </p:sp>
      <p:sp>
        <p:nvSpPr>
          <p:cNvPr id="125960" name="Rectangle 8"/>
          <p:cNvSpPr>
            <a:spLocks noGrp="1" noChangeArrowheads="1"/>
          </p:cNvSpPr>
          <p:nvPr>
            <p:ph type="sldNum" sz="quarter" idx="4"/>
          </p:nvPr>
        </p:nvSpPr>
        <p:spPr bwMode="auto">
          <a:xfrm>
            <a:off x="3849688" y="6275388"/>
            <a:ext cx="1905000" cy="43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ctr">
              <a:defRPr sz="1400" smtClean="0"/>
            </a:lvl1pPr>
          </a:lstStyle>
          <a:p>
            <a:pPr>
              <a:defRPr/>
            </a:pPr>
            <a:fld id="{AC3F4881-37B4-4727-BDA1-C4F696BB1AD9}" type="slidenum">
              <a:rPr lang="en-US"/>
              <a:pPr>
                <a:defRPr/>
              </a:pPr>
              <a:t>‹#›</a:t>
            </a:fld>
            <a:endParaRPr lang="en-US"/>
          </a:p>
        </p:txBody>
      </p:sp>
      <p:sp>
        <p:nvSpPr>
          <p:cNvPr id="1032" name="Rectangle 9"/>
          <p:cNvSpPr>
            <a:spLocks noChangeArrowheads="1"/>
          </p:cNvSpPr>
          <p:nvPr/>
        </p:nvSpPr>
        <p:spPr bwMode="auto">
          <a:xfrm>
            <a:off x="790575" y="611188"/>
            <a:ext cx="80248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z="4400">
              <a:solidFill>
                <a:schemeClr val="bg1"/>
              </a:solidFill>
            </a:endParaRPr>
          </a:p>
        </p:txBody>
      </p:sp>
      <p:sp>
        <p:nvSpPr>
          <p:cNvPr id="1033" name="Rectangle 10"/>
          <p:cNvSpPr>
            <a:spLocks noChangeArrowheads="1"/>
          </p:cNvSpPr>
          <p:nvPr/>
        </p:nvSpPr>
        <p:spPr bwMode="auto">
          <a:xfrm>
            <a:off x="790575" y="1798638"/>
            <a:ext cx="8024813" cy="381317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20000"/>
              </a:spcBef>
            </a:pPr>
            <a:endParaRPr lang="en-GB" sz="1800" b="1">
              <a:solidFill>
                <a:schemeClr val="bg1"/>
              </a:solidFill>
              <a:latin typeface="Arial" pitchFamily="34" charset="0"/>
            </a:endParaRPr>
          </a:p>
        </p:txBody>
      </p:sp>
      <p:pic>
        <p:nvPicPr>
          <p:cNvPr id="1035" name="Picture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078663" y="5665788"/>
            <a:ext cx="1652587"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Lst>
  <p:hf hdr="0" ftr="0" dt="0"/>
  <p:txStyles>
    <p:titleStyle>
      <a:lvl1pPr algn="l" rtl="0" eaLnBrk="1" fontAlgn="base" hangingPunct="1">
        <a:spcBef>
          <a:spcPct val="0"/>
        </a:spcBef>
        <a:spcAft>
          <a:spcPct val="0"/>
        </a:spcAft>
        <a:defRPr sz="4400">
          <a:solidFill>
            <a:srgbClr val="663366"/>
          </a:solidFill>
          <a:latin typeface="+mj-lt"/>
          <a:ea typeface="MS PGothic" pitchFamily="34" charset="-128"/>
          <a:cs typeface="ＭＳ Ｐゴシック" charset="0"/>
        </a:defRPr>
      </a:lvl1pPr>
      <a:lvl2pPr algn="l" rtl="0" eaLnBrk="1" fontAlgn="base" hangingPunct="1">
        <a:spcBef>
          <a:spcPct val="0"/>
        </a:spcBef>
        <a:spcAft>
          <a:spcPct val="0"/>
        </a:spcAft>
        <a:defRPr sz="4400">
          <a:solidFill>
            <a:srgbClr val="663366"/>
          </a:solidFill>
          <a:latin typeface="Times" charset="0"/>
          <a:ea typeface="MS PGothic" pitchFamily="34" charset="-128"/>
          <a:cs typeface="ＭＳ Ｐゴシック" charset="0"/>
        </a:defRPr>
      </a:lvl2pPr>
      <a:lvl3pPr algn="l" rtl="0" eaLnBrk="1" fontAlgn="base" hangingPunct="1">
        <a:spcBef>
          <a:spcPct val="0"/>
        </a:spcBef>
        <a:spcAft>
          <a:spcPct val="0"/>
        </a:spcAft>
        <a:defRPr sz="4400">
          <a:solidFill>
            <a:srgbClr val="663366"/>
          </a:solidFill>
          <a:latin typeface="Times" charset="0"/>
          <a:ea typeface="MS PGothic" pitchFamily="34" charset="-128"/>
          <a:cs typeface="ＭＳ Ｐゴシック" charset="0"/>
        </a:defRPr>
      </a:lvl3pPr>
      <a:lvl4pPr algn="l" rtl="0" eaLnBrk="1" fontAlgn="base" hangingPunct="1">
        <a:spcBef>
          <a:spcPct val="0"/>
        </a:spcBef>
        <a:spcAft>
          <a:spcPct val="0"/>
        </a:spcAft>
        <a:defRPr sz="4400">
          <a:solidFill>
            <a:srgbClr val="663366"/>
          </a:solidFill>
          <a:latin typeface="Times" charset="0"/>
          <a:ea typeface="MS PGothic" pitchFamily="34" charset="-128"/>
          <a:cs typeface="ＭＳ Ｐゴシック" charset="0"/>
        </a:defRPr>
      </a:lvl4pPr>
      <a:lvl5pPr algn="l" rtl="0" eaLnBrk="1" fontAlgn="base" hangingPunct="1">
        <a:spcBef>
          <a:spcPct val="0"/>
        </a:spcBef>
        <a:spcAft>
          <a:spcPct val="0"/>
        </a:spcAft>
        <a:defRPr sz="4400">
          <a:solidFill>
            <a:srgbClr val="663366"/>
          </a:solidFill>
          <a:latin typeface="Times" charset="0"/>
          <a:ea typeface="MS PGothic" pitchFamily="34" charset="-128"/>
          <a:cs typeface="ＭＳ Ｐゴシック" charset="0"/>
        </a:defRPr>
      </a:lvl5pPr>
      <a:lvl6pPr marL="457200" algn="l" rtl="0" eaLnBrk="1" fontAlgn="base" hangingPunct="1">
        <a:spcBef>
          <a:spcPct val="0"/>
        </a:spcBef>
        <a:spcAft>
          <a:spcPct val="0"/>
        </a:spcAft>
        <a:defRPr sz="4400">
          <a:solidFill>
            <a:srgbClr val="663366"/>
          </a:solidFill>
          <a:latin typeface="Times" charset="0"/>
          <a:ea typeface="ＭＳ Ｐゴシック" charset="0"/>
        </a:defRPr>
      </a:lvl6pPr>
      <a:lvl7pPr marL="914400" algn="l" rtl="0" eaLnBrk="1" fontAlgn="base" hangingPunct="1">
        <a:spcBef>
          <a:spcPct val="0"/>
        </a:spcBef>
        <a:spcAft>
          <a:spcPct val="0"/>
        </a:spcAft>
        <a:defRPr sz="4400">
          <a:solidFill>
            <a:srgbClr val="663366"/>
          </a:solidFill>
          <a:latin typeface="Times" charset="0"/>
          <a:ea typeface="ＭＳ Ｐゴシック" charset="0"/>
        </a:defRPr>
      </a:lvl7pPr>
      <a:lvl8pPr marL="1371600" algn="l" rtl="0" eaLnBrk="1" fontAlgn="base" hangingPunct="1">
        <a:spcBef>
          <a:spcPct val="0"/>
        </a:spcBef>
        <a:spcAft>
          <a:spcPct val="0"/>
        </a:spcAft>
        <a:defRPr sz="4400">
          <a:solidFill>
            <a:srgbClr val="663366"/>
          </a:solidFill>
          <a:latin typeface="Times" charset="0"/>
          <a:ea typeface="ＭＳ Ｐゴシック" charset="0"/>
        </a:defRPr>
      </a:lvl8pPr>
      <a:lvl9pPr marL="1828800" algn="l" rtl="0" eaLnBrk="1" fontAlgn="base" hangingPunct="1">
        <a:spcBef>
          <a:spcPct val="0"/>
        </a:spcBef>
        <a:spcAft>
          <a:spcPct val="0"/>
        </a:spcAft>
        <a:defRPr sz="4400">
          <a:solidFill>
            <a:srgbClr val="663366"/>
          </a:solidFill>
          <a:latin typeface="Times" charset="0"/>
          <a:ea typeface="ＭＳ Ｐゴシック" charset="0"/>
        </a:defRPr>
      </a:lvl9pPr>
    </p:titleStyle>
    <p:bodyStyle>
      <a:lvl1pPr marL="342900" indent="-342900" algn="l" rtl="0" eaLnBrk="1" fontAlgn="base" hangingPunct="1">
        <a:spcBef>
          <a:spcPct val="20000"/>
        </a:spcBef>
        <a:spcAft>
          <a:spcPct val="0"/>
        </a:spcAft>
        <a:defRPr>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har char="–"/>
        <a:defRPr sz="16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14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12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12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1200">
          <a:solidFill>
            <a:schemeClr val="tx1"/>
          </a:solidFill>
          <a:latin typeface="+mn-lt"/>
          <a:ea typeface="+mn-ea"/>
        </a:defRPr>
      </a:lvl6pPr>
      <a:lvl7pPr marL="2971800" indent="-228600" algn="l" rtl="0" eaLnBrk="1" fontAlgn="base" hangingPunct="1">
        <a:spcBef>
          <a:spcPct val="20000"/>
        </a:spcBef>
        <a:spcAft>
          <a:spcPct val="0"/>
        </a:spcAft>
        <a:buChar char="»"/>
        <a:defRPr sz="1200">
          <a:solidFill>
            <a:schemeClr val="tx1"/>
          </a:solidFill>
          <a:latin typeface="+mn-lt"/>
          <a:ea typeface="+mn-ea"/>
        </a:defRPr>
      </a:lvl7pPr>
      <a:lvl8pPr marL="3429000" indent="-228600" algn="l" rtl="0" eaLnBrk="1" fontAlgn="base" hangingPunct="1">
        <a:spcBef>
          <a:spcPct val="20000"/>
        </a:spcBef>
        <a:spcAft>
          <a:spcPct val="0"/>
        </a:spcAft>
        <a:buChar char="»"/>
        <a:defRPr sz="1200">
          <a:solidFill>
            <a:schemeClr val="tx1"/>
          </a:solidFill>
          <a:latin typeface="+mn-lt"/>
          <a:ea typeface="+mn-ea"/>
        </a:defRPr>
      </a:lvl8pPr>
      <a:lvl9pPr marL="38862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metproject.org/resources/CLASS_10_29_10.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metproject.org/resources/PLATO_10_29_10.pdf" TargetMode="External"/><Relationship Id="rId5" Type="http://schemas.openxmlformats.org/officeDocument/2006/relationships/hyperlink" Target="http://metproject.org/resources/MQI_10_29_10.pdf" TargetMode="External"/><Relationship Id="rId4" Type="http://schemas.openxmlformats.org/officeDocument/2006/relationships/hyperlink" Target="http://metproject.org/resources/Danielson%20FFT_10_29_1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684213" y="1772816"/>
            <a:ext cx="7772400" cy="2519785"/>
          </a:xfrm>
        </p:spPr>
        <p:txBody>
          <a:bodyPr/>
          <a:lstStyle/>
          <a:p>
            <a:pPr>
              <a:defRPr/>
            </a:pPr>
            <a:r>
              <a:rPr lang="en-GB" sz="4800" b="1" dirty="0" smtClean="0"/>
              <a:t>Lesson Observation </a:t>
            </a:r>
            <a:r>
              <a:rPr lang="en-GB" dirty="0" smtClean="0"/>
              <a:t/>
            </a:r>
            <a:br>
              <a:rPr lang="en-GB" dirty="0" smtClean="0"/>
            </a:br>
            <a:r>
              <a:rPr lang="en-GB" sz="4000" dirty="0" smtClean="0"/>
              <a:t>It’s harder than you think</a:t>
            </a:r>
          </a:p>
        </p:txBody>
      </p:sp>
      <p:sp>
        <p:nvSpPr>
          <p:cNvPr id="3" name="Subtitle 2"/>
          <p:cNvSpPr>
            <a:spLocks noGrp="1"/>
          </p:cNvSpPr>
          <p:nvPr>
            <p:ph type="subTitle" sz="quarter" idx="1"/>
          </p:nvPr>
        </p:nvSpPr>
        <p:spPr>
          <a:xfrm>
            <a:off x="755650" y="4581128"/>
            <a:ext cx="7596188" cy="935435"/>
          </a:xfrm>
        </p:spPr>
        <p:txBody>
          <a:bodyPr>
            <a:normAutofit fontScale="92500" lnSpcReduction="20000"/>
          </a:bodyPr>
          <a:lstStyle/>
          <a:p>
            <a:pPr>
              <a:defRPr/>
            </a:pPr>
            <a:r>
              <a:rPr lang="en-GB" sz="2400" dirty="0" smtClean="0"/>
              <a:t>Robert Coe, Durham University		@</a:t>
            </a:r>
            <a:r>
              <a:rPr lang="en-GB" sz="2400" dirty="0" err="1" smtClean="0"/>
              <a:t>ProfCoe</a:t>
            </a:r>
            <a:endParaRPr lang="en-GB" sz="2400" dirty="0" smtClean="0"/>
          </a:p>
          <a:p>
            <a:pPr>
              <a:defRPr/>
            </a:pPr>
            <a:endParaRPr lang="en-GB" dirty="0" smtClean="0"/>
          </a:p>
          <a:p>
            <a:pPr>
              <a:defRPr/>
            </a:pPr>
            <a:r>
              <a:rPr lang="en-GB" dirty="0" err="1" smtClean="0"/>
              <a:t>TeachFirst</a:t>
            </a:r>
            <a:r>
              <a:rPr lang="en-GB" dirty="0" smtClean="0"/>
              <a:t> TDT meeting, 13 January 2014</a:t>
            </a:r>
            <a:endParaRPr lang="en-GB"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 We Know a Successful </a:t>
            </a:r>
            <a:r>
              <a:rPr lang="en-GB" dirty="0" smtClean="0"/>
              <a:t>Teacher When </a:t>
            </a:r>
            <a:r>
              <a:rPr lang="en-GB" dirty="0"/>
              <a:t>We See One?</a:t>
            </a:r>
          </a:p>
        </p:txBody>
      </p:sp>
      <p:sp>
        <p:nvSpPr>
          <p:cNvPr id="3" name="Content Placeholder 2"/>
          <p:cNvSpPr>
            <a:spLocks noGrp="1"/>
          </p:cNvSpPr>
          <p:nvPr>
            <p:ph idx="1"/>
          </p:nvPr>
        </p:nvSpPr>
        <p:spPr/>
        <p:txBody>
          <a:bodyPr>
            <a:normAutofit fontScale="92500" lnSpcReduction="10000"/>
          </a:bodyPr>
          <a:lstStyle/>
          <a:p>
            <a:r>
              <a:rPr lang="en-GB" dirty="0" smtClean="0"/>
              <a:t>Filmed lessons (or short clips) of effective (value-added) and ineffective teachers shown to</a:t>
            </a:r>
          </a:p>
          <a:p>
            <a:pPr lvl="1"/>
            <a:r>
              <a:rPr lang="en-GB" dirty="0" smtClean="0"/>
              <a:t>School Principals and Vice-Principals</a:t>
            </a:r>
          </a:p>
          <a:p>
            <a:pPr lvl="1"/>
            <a:r>
              <a:rPr lang="en-GB" dirty="0" smtClean="0"/>
              <a:t>Teachers</a:t>
            </a:r>
          </a:p>
          <a:p>
            <a:pPr lvl="1"/>
            <a:r>
              <a:rPr lang="en-GB" dirty="0" smtClean="0"/>
              <a:t>Public</a:t>
            </a:r>
          </a:p>
          <a:p>
            <a:r>
              <a:rPr lang="en-GB" dirty="0" smtClean="0"/>
              <a:t>Some agreement among </a:t>
            </a:r>
            <a:r>
              <a:rPr lang="en-GB" dirty="0" err="1" smtClean="0"/>
              <a:t>raters</a:t>
            </a:r>
            <a:r>
              <a:rPr lang="en-GB" dirty="0" smtClean="0"/>
              <a:t>, but unable to identify effective teaching</a:t>
            </a:r>
          </a:p>
          <a:p>
            <a:r>
              <a:rPr lang="en-GB" dirty="0" smtClean="0"/>
              <a:t>No difference between education experts and others</a:t>
            </a:r>
          </a:p>
          <a:p>
            <a:r>
              <a:rPr lang="en-GB" dirty="0" smtClean="0"/>
              <a:t>Training in CLASS did help a bit</a:t>
            </a:r>
          </a:p>
          <a:p>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10</a:t>
            </a:fld>
            <a:endParaRPr lang="en-US"/>
          </a:p>
        </p:txBody>
      </p:sp>
      <p:sp>
        <p:nvSpPr>
          <p:cNvPr id="5" name="TextBox 4"/>
          <p:cNvSpPr txBox="1"/>
          <p:nvPr/>
        </p:nvSpPr>
        <p:spPr>
          <a:xfrm>
            <a:off x="2987824" y="5934471"/>
            <a:ext cx="3744416" cy="461665"/>
          </a:xfrm>
          <a:prstGeom prst="rect">
            <a:avLst/>
          </a:prstGeom>
          <a:noFill/>
        </p:spPr>
        <p:txBody>
          <a:bodyPr wrap="square" rtlCol="0">
            <a:spAutoFit/>
          </a:bodyPr>
          <a:lstStyle/>
          <a:p>
            <a:r>
              <a:rPr lang="en-GB" i="1" dirty="0" smtClean="0">
                <a:solidFill>
                  <a:schemeClr val="accent2">
                    <a:lumMod val="75000"/>
                  </a:schemeClr>
                </a:solidFill>
                <a:latin typeface="Calibri" panose="020F0502020204030204" pitchFamily="34" charset="0"/>
              </a:rPr>
              <a:t>Strong et al 2011</a:t>
            </a:r>
            <a:endParaRPr lang="en-GB" i="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193796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Reliability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2118973"/>
              </p:ext>
            </p:extLst>
          </p:nvPr>
        </p:nvGraphicFramePr>
        <p:xfrm>
          <a:off x="755576" y="1556792"/>
          <a:ext cx="8064895" cy="4267200"/>
        </p:xfrm>
        <a:graphic>
          <a:graphicData uri="http://schemas.openxmlformats.org/drawingml/2006/table">
            <a:tbl>
              <a:tblPr firstRow="1" bandRow="1">
                <a:tableStyleId>{1FECB4D8-DB02-4DC6-A0A2-4F2EBAE1DC90}</a:tableStyleId>
              </a:tblPr>
              <a:tblGrid>
                <a:gridCol w="2232248"/>
                <a:gridCol w="1224136"/>
                <a:gridCol w="1997349"/>
                <a:gridCol w="2611162"/>
              </a:tblGrid>
              <a:tr h="370840">
                <a:tc>
                  <a:txBody>
                    <a:bodyPr/>
                    <a:lstStyle/>
                    <a:p>
                      <a:endParaRPr lang="en-GB" sz="2400" b="0" i="1"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endParaRPr lang="en-GB" sz="2400" b="0" i="1"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gridSpan="2">
                  <a:txBody>
                    <a:bodyPr/>
                    <a:lstStyle/>
                    <a:p>
                      <a:pPr algn="ctr"/>
                      <a:r>
                        <a:rPr lang="en-GB" sz="2400" b="0" i="1" dirty="0" smtClean="0">
                          <a:solidFill>
                            <a:schemeClr val="tx1"/>
                          </a:solidFill>
                        </a:rPr>
                        <a:t>Probability that 2</a:t>
                      </a:r>
                      <a:r>
                        <a:rPr lang="en-GB" sz="2400" b="0" i="1" baseline="30000" dirty="0" smtClean="0">
                          <a:solidFill>
                            <a:schemeClr val="tx1"/>
                          </a:solidFill>
                        </a:rPr>
                        <a:t>nd</a:t>
                      </a:r>
                      <a:r>
                        <a:rPr lang="en-GB" sz="2400" b="0" i="1" dirty="0" smtClean="0">
                          <a:solidFill>
                            <a:schemeClr val="tx1"/>
                          </a:solidFill>
                        </a:rPr>
                        <a:t> </a:t>
                      </a:r>
                      <a:r>
                        <a:rPr lang="en-GB" sz="2400" b="0" i="1" dirty="0" err="1" smtClean="0">
                          <a:solidFill>
                            <a:schemeClr val="tx1"/>
                          </a:solidFill>
                        </a:rPr>
                        <a:t>rater</a:t>
                      </a:r>
                      <a:r>
                        <a:rPr lang="en-GB" sz="2400" b="0" i="1" dirty="0" smtClean="0">
                          <a:solidFill>
                            <a:schemeClr val="tx1"/>
                          </a:solidFill>
                        </a:rPr>
                        <a:t> disagrees</a:t>
                      </a:r>
                      <a:endParaRPr lang="en-GB" sz="2400" b="0" i="1"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hMerge="1">
                  <a:txBody>
                    <a:bodyPr/>
                    <a:lstStyle/>
                    <a:p>
                      <a:endParaRPr lang="en-GB" dirty="0"/>
                    </a:p>
                  </a:txBody>
                  <a:tcPr/>
                </a:tc>
              </a:tr>
              <a:tr h="709429">
                <a:tc>
                  <a:txBody>
                    <a:bodyPr/>
                    <a:lstStyle/>
                    <a:p>
                      <a:r>
                        <a:rPr lang="en-GB" sz="2400" i="1" dirty="0" smtClean="0"/>
                        <a:t>1st </a:t>
                      </a:r>
                      <a:r>
                        <a:rPr lang="en-GB" sz="2400" i="1" dirty="0" err="1" smtClean="0"/>
                        <a:t>rater</a:t>
                      </a:r>
                      <a:r>
                        <a:rPr lang="en-GB" sz="2400" i="1" dirty="0" smtClean="0"/>
                        <a:t> gives</a:t>
                      </a:r>
                      <a:endParaRPr lang="en-GB" sz="2400" i="1" dirty="0"/>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r"/>
                      <a:r>
                        <a:rPr lang="en-GB" sz="2400" i="1" dirty="0" smtClean="0"/>
                        <a:t>%</a:t>
                      </a:r>
                      <a:endParaRPr lang="en-GB" sz="2400" i="1" dirty="0"/>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i="1" dirty="0" smtClean="0"/>
                        <a:t>Best case</a:t>
                      </a:r>
                    </a:p>
                    <a:p>
                      <a:pPr algn="ctr"/>
                      <a:r>
                        <a:rPr lang="en-GB" sz="2400" i="1" dirty="0" smtClean="0"/>
                        <a:t>r = 0.7</a:t>
                      </a:r>
                      <a:endParaRPr lang="en-GB" sz="2400" i="1"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i="1" dirty="0" smtClean="0"/>
                        <a:t>Worst case</a:t>
                      </a:r>
                    </a:p>
                    <a:p>
                      <a:pPr algn="ctr"/>
                      <a:r>
                        <a:rPr lang="en-GB" sz="2400" i="1" dirty="0" smtClean="0"/>
                        <a:t>r = 0.24</a:t>
                      </a:r>
                      <a:endParaRPr lang="en-GB" sz="2400" i="1" dirty="0"/>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r>
                        <a:rPr lang="en-GB" sz="2400" dirty="0" smtClean="0"/>
                        <a:t>Outstanding</a:t>
                      </a:r>
                      <a:endParaRPr lang="en-GB" sz="2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GB" sz="2400" dirty="0" smtClean="0"/>
                        <a:t>12%</a:t>
                      </a:r>
                      <a:endParaRPr lang="en-GB" sz="2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dirty="0" smtClean="0"/>
                        <a:t>51%</a:t>
                      </a:r>
                      <a:endParaRPr lang="en-GB" sz="2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dirty="0" smtClean="0"/>
                        <a:t>78%</a:t>
                      </a:r>
                      <a:endParaRPr lang="en-GB" sz="2400" dirty="0"/>
                    </a:p>
                  </a:txBody>
                  <a:tcPr>
                    <a:lnT w="12700" cap="flat" cmpd="sng" algn="ctr">
                      <a:solidFill>
                        <a:schemeClr val="tx1"/>
                      </a:solidFill>
                      <a:prstDash val="solid"/>
                      <a:round/>
                      <a:headEnd type="none" w="med" len="med"/>
                      <a:tailEnd type="none" w="med" len="med"/>
                    </a:lnT>
                    <a:solidFill>
                      <a:schemeClr val="bg1"/>
                    </a:solidFill>
                  </a:tcPr>
                </a:tc>
              </a:tr>
              <a:tr h="349240">
                <a:tc>
                  <a:txBody>
                    <a:bodyPr/>
                    <a:lstStyle/>
                    <a:p>
                      <a:r>
                        <a:rPr lang="en-GB" sz="2400" dirty="0" smtClean="0"/>
                        <a:t>Good</a:t>
                      </a:r>
                      <a:endParaRPr lang="en-GB" sz="2400" dirty="0"/>
                    </a:p>
                  </a:txBody>
                  <a:tcPr>
                    <a:solidFill>
                      <a:schemeClr val="bg1"/>
                    </a:solidFill>
                  </a:tcPr>
                </a:tc>
                <a:tc>
                  <a:txBody>
                    <a:bodyPr/>
                    <a:lstStyle/>
                    <a:p>
                      <a:pPr algn="r"/>
                      <a:r>
                        <a:rPr lang="en-GB" sz="2400" dirty="0" smtClean="0"/>
                        <a:t>55%</a:t>
                      </a:r>
                      <a:endParaRPr lang="en-GB" sz="2400" dirty="0"/>
                    </a:p>
                  </a:txBody>
                  <a:tcPr>
                    <a:solidFill>
                      <a:schemeClr val="bg1"/>
                    </a:solidFill>
                  </a:tcPr>
                </a:tc>
                <a:tc>
                  <a:txBody>
                    <a:bodyPr/>
                    <a:lstStyle/>
                    <a:p>
                      <a:pPr algn="ctr"/>
                      <a:r>
                        <a:rPr lang="en-GB" sz="2400" dirty="0" smtClean="0"/>
                        <a:t>31%</a:t>
                      </a:r>
                      <a:endParaRPr lang="en-GB" sz="2400" dirty="0"/>
                    </a:p>
                  </a:txBody>
                  <a:tcPr>
                    <a:solidFill>
                      <a:schemeClr val="bg1"/>
                    </a:solidFill>
                  </a:tcPr>
                </a:tc>
                <a:tc>
                  <a:txBody>
                    <a:bodyPr/>
                    <a:lstStyle/>
                    <a:p>
                      <a:pPr algn="ctr"/>
                      <a:r>
                        <a:rPr lang="en-GB" sz="2400" dirty="0" smtClean="0"/>
                        <a:t>43%</a:t>
                      </a:r>
                      <a:endParaRPr lang="en-GB" sz="2400" dirty="0"/>
                    </a:p>
                  </a:txBody>
                  <a:tcPr>
                    <a:solidFill>
                      <a:schemeClr val="bg1"/>
                    </a:solidFill>
                  </a:tcPr>
                </a:tc>
              </a:tr>
              <a:tr h="370840">
                <a:tc>
                  <a:txBody>
                    <a:bodyPr/>
                    <a:lstStyle/>
                    <a:p>
                      <a:r>
                        <a:rPr lang="en-GB" sz="2400" dirty="0" smtClean="0"/>
                        <a:t>Req. </a:t>
                      </a:r>
                      <a:r>
                        <a:rPr lang="en-GB" sz="2400" dirty="0" err="1" smtClean="0"/>
                        <a:t>Impr</a:t>
                      </a:r>
                      <a:r>
                        <a:rPr lang="en-GB" sz="2400" dirty="0" smtClean="0"/>
                        <a:t>.</a:t>
                      </a:r>
                      <a:endParaRPr lang="en-GB" sz="2400" dirty="0"/>
                    </a:p>
                  </a:txBody>
                  <a:tcPr>
                    <a:solidFill>
                      <a:schemeClr val="bg1"/>
                    </a:solidFill>
                  </a:tcPr>
                </a:tc>
                <a:tc>
                  <a:txBody>
                    <a:bodyPr/>
                    <a:lstStyle/>
                    <a:p>
                      <a:pPr algn="r"/>
                      <a:r>
                        <a:rPr lang="en-GB" sz="2400" dirty="0" smtClean="0"/>
                        <a:t>29%</a:t>
                      </a:r>
                      <a:endParaRPr lang="en-GB" sz="2400" dirty="0"/>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dirty="0" smtClean="0"/>
                        <a:t>46%</a:t>
                      </a:r>
                    </a:p>
                  </a:txBody>
                  <a:tcPr>
                    <a:solidFill>
                      <a:schemeClr val="bg1"/>
                    </a:solidFill>
                  </a:tcPr>
                </a:tc>
                <a:tc>
                  <a:txBody>
                    <a:bodyPr/>
                    <a:lstStyle/>
                    <a:p>
                      <a:pPr algn="ctr"/>
                      <a:r>
                        <a:rPr lang="en-GB" sz="2400" dirty="0" smtClean="0"/>
                        <a:t>64%</a:t>
                      </a:r>
                      <a:endParaRPr lang="en-GB" sz="2400" dirty="0"/>
                    </a:p>
                  </a:txBody>
                  <a:tcPr>
                    <a:solidFill>
                      <a:schemeClr val="bg1"/>
                    </a:solidFill>
                  </a:tcPr>
                </a:tc>
              </a:tr>
              <a:tr h="370840">
                <a:tc>
                  <a:txBody>
                    <a:bodyPr/>
                    <a:lstStyle/>
                    <a:p>
                      <a:r>
                        <a:rPr lang="en-GB" sz="2400" dirty="0" smtClean="0"/>
                        <a:t>Inadequate</a:t>
                      </a:r>
                      <a:endParaRPr lang="en-GB" sz="2400" dirty="0"/>
                    </a:p>
                  </a:txBody>
                  <a:tcPr>
                    <a:solidFill>
                      <a:schemeClr val="bg1"/>
                    </a:solidFill>
                  </a:tcPr>
                </a:tc>
                <a:tc>
                  <a:txBody>
                    <a:bodyPr/>
                    <a:lstStyle/>
                    <a:p>
                      <a:pPr algn="r"/>
                      <a:r>
                        <a:rPr lang="en-GB" sz="2400" dirty="0" smtClean="0"/>
                        <a:t>4%</a:t>
                      </a:r>
                      <a:endParaRPr lang="en-GB" sz="2400" dirty="0"/>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dirty="0" smtClean="0"/>
                        <a:t>62%</a:t>
                      </a:r>
                    </a:p>
                  </a:txBody>
                  <a:tcPr>
                    <a:solidFill>
                      <a:schemeClr val="bg1"/>
                    </a:solidFill>
                  </a:tcPr>
                </a:tc>
                <a:tc>
                  <a:txBody>
                    <a:bodyPr/>
                    <a:lstStyle/>
                    <a:p>
                      <a:pPr algn="ctr"/>
                      <a:r>
                        <a:rPr lang="en-GB" sz="2400" dirty="0" smtClean="0"/>
                        <a:t>90%</a:t>
                      </a:r>
                      <a:endParaRPr lang="en-GB" sz="2400" dirty="0"/>
                    </a:p>
                  </a:txBody>
                  <a:tcPr>
                    <a:solidFill>
                      <a:schemeClr val="bg1"/>
                    </a:solidFill>
                  </a:tcPr>
                </a:tc>
              </a:tr>
              <a:tr h="275416">
                <a:tc>
                  <a:txBody>
                    <a:bodyPr/>
                    <a:lstStyle/>
                    <a:p>
                      <a:endParaRPr lang="en-GB" sz="1600"/>
                    </a:p>
                  </a:txBody>
                  <a:tcPr>
                    <a:solidFill>
                      <a:schemeClr val="bg1"/>
                    </a:solidFill>
                  </a:tcPr>
                </a:tc>
                <a:tc>
                  <a:txBody>
                    <a:bodyPr/>
                    <a:lstStyle/>
                    <a:p>
                      <a:pPr algn="r"/>
                      <a:endParaRPr lang="en-GB" sz="1600"/>
                    </a:p>
                  </a:txBody>
                  <a:tcPr>
                    <a:solidFill>
                      <a:schemeClr val="bg1"/>
                    </a:solidFill>
                  </a:tcPr>
                </a:tc>
                <a:tc>
                  <a:txBody>
                    <a:bodyPr/>
                    <a:lstStyle/>
                    <a:p>
                      <a:pPr algn="ctr"/>
                      <a:endParaRPr lang="en-GB" sz="1600" dirty="0"/>
                    </a:p>
                  </a:txBody>
                  <a:tcPr>
                    <a:solidFill>
                      <a:schemeClr val="bg1"/>
                    </a:solidFill>
                  </a:tcPr>
                </a:tc>
                <a:tc>
                  <a:txBody>
                    <a:bodyPr/>
                    <a:lstStyle/>
                    <a:p>
                      <a:pPr algn="ctr"/>
                      <a:endParaRPr lang="en-GB" sz="1600" dirty="0"/>
                    </a:p>
                  </a:txBody>
                  <a:tcPr>
                    <a:solidFill>
                      <a:schemeClr val="bg1"/>
                    </a:solidFill>
                  </a:tcPr>
                </a:tc>
              </a:tr>
              <a:tr h="370840">
                <a:tc>
                  <a:txBody>
                    <a:bodyPr/>
                    <a:lstStyle/>
                    <a:p>
                      <a:r>
                        <a:rPr lang="en-GB" sz="2400" dirty="0" smtClean="0"/>
                        <a:t>Overall</a:t>
                      </a:r>
                      <a:endParaRPr lang="en-GB" sz="2400"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GB" sz="240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smtClean="0"/>
                        <a:t>39%</a:t>
                      </a:r>
                      <a:endParaRPr lang="en-GB" sz="2400"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smtClean="0"/>
                        <a:t>55%</a:t>
                      </a:r>
                      <a:endParaRPr lang="en-GB" sz="2400" dirty="0"/>
                    </a:p>
                  </a:txBody>
                  <a:tcP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11</a:t>
            </a:fld>
            <a:endParaRPr lang="en-US"/>
          </a:p>
        </p:txBody>
      </p:sp>
      <p:sp>
        <p:nvSpPr>
          <p:cNvPr id="7" name="TextBox 6"/>
          <p:cNvSpPr txBox="1"/>
          <p:nvPr/>
        </p:nvSpPr>
        <p:spPr>
          <a:xfrm>
            <a:off x="2996929" y="5831205"/>
            <a:ext cx="3384376" cy="369332"/>
          </a:xfrm>
          <a:prstGeom prst="rect">
            <a:avLst/>
          </a:prstGeom>
          <a:noFill/>
        </p:spPr>
        <p:txBody>
          <a:bodyPr wrap="square" rtlCol="0">
            <a:spAutoFit/>
          </a:bodyPr>
          <a:lstStyle/>
          <a:p>
            <a:r>
              <a:rPr lang="en-GB" sz="1800" i="1" dirty="0" smtClean="0">
                <a:solidFill>
                  <a:schemeClr val="accent2">
                    <a:lumMod val="75000"/>
                  </a:schemeClr>
                </a:solidFill>
                <a:latin typeface="Calibri" panose="020F0502020204030204" pitchFamily="34" charset="0"/>
              </a:rPr>
              <a:t>Percentages based on simulations</a:t>
            </a:r>
            <a:endParaRPr lang="en-GB" sz="1800" i="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1928536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720080"/>
          </a:xfrm>
        </p:spPr>
        <p:txBody>
          <a:bodyPr/>
          <a:lstStyle/>
          <a:p>
            <a:r>
              <a:rPr lang="en-GB" dirty="0" smtClean="0"/>
              <a:t>Validity</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6531333"/>
              </p:ext>
            </p:extLst>
          </p:nvPr>
        </p:nvGraphicFramePr>
        <p:xfrm>
          <a:off x="755576" y="1340770"/>
          <a:ext cx="8064895" cy="4483222"/>
        </p:xfrm>
        <a:graphic>
          <a:graphicData uri="http://schemas.openxmlformats.org/drawingml/2006/table">
            <a:tbl>
              <a:tblPr firstRow="1" bandRow="1">
                <a:tableStyleId>{1FECB4D8-DB02-4DC6-A0A2-4F2EBAE1DC90}</a:tableStyleId>
              </a:tblPr>
              <a:tblGrid>
                <a:gridCol w="2232248"/>
                <a:gridCol w="1224136"/>
                <a:gridCol w="1997349"/>
                <a:gridCol w="2611162"/>
              </a:tblGrid>
              <a:tr h="864622">
                <a:tc>
                  <a:txBody>
                    <a:bodyPr/>
                    <a:lstStyle/>
                    <a:p>
                      <a:endParaRPr lang="en-GB" sz="2400" b="0" i="1"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endParaRPr lang="en-GB" sz="2400" b="0" i="1"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gridSpan="2">
                  <a:txBody>
                    <a:bodyPr/>
                    <a:lstStyle/>
                    <a:p>
                      <a:pPr algn="ctr"/>
                      <a:r>
                        <a:rPr lang="en-GB" sz="2400" b="0" i="1" dirty="0" smtClean="0">
                          <a:solidFill>
                            <a:schemeClr val="tx1"/>
                          </a:solidFill>
                        </a:rPr>
                        <a:t>Probability value-added </a:t>
                      </a:r>
                      <a:br>
                        <a:rPr lang="en-GB" sz="2400" b="0" i="1" dirty="0" smtClean="0">
                          <a:solidFill>
                            <a:schemeClr val="tx1"/>
                          </a:solidFill>
                        </a:rPr>
                      </a:br>
                      <a:r>
                        <a:rPr lang="en-GB" sz="2400" b="0" i="1" dirty="0" smtClean="0">
                          <a:solidFill>
                            <a:schemeClr val="tx1"/>
                          </a:solidFill>
                        </a:rPr>
                        <a:t>data disagrees</a:t>
                      </a:r>
                      <a:endParaRPr lang="en-GB" sz="2400" b="0" i="1"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hMerge="1">
                  <a:txBody>
                    <a:bodyPr/>
                    <a:lstStyle/>
                    <a:p>
                      <a:endParaRPr lang="en-GB" dirty="0"/>
                    </a:p>
                  </a:txBody>
                  <a:tcPr/>
                </a:tc>
              </a:tr>
              <a:tr h="864622">
                <a:tc>
                  <a:txBody>
                    <a:bodyPr/>
                    <a:lstStyle/>
                    <a:p>
                      <a:r>
                        <a:rPr lang="en-GB" sz="2400" i="1" dirty="0" smtClean="0"/>
                        <a:t>1st </a:t>
                      </a:r>
                      <a:r>
                        <a:rPr lang="en-GB" sz="2400" i="1" dirty="0" err="1" smtClean="0"/>
                        <a:t>rater</a:t>
                      </a:r>
                      <a:r>
                        <a:rPr lang="en-GB" sz="2400" i="1" dirty="0" smtClean="0"/>
                        <a:t> gives</a:t>
                      </a:r>
                      <a:endParaRPr lang="en-GB" sz="2400" i="1" dirty="0"/>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r"/>
                      <a:r>
                        <a:rPr lang="en-GB" sz="2400" i="1" dirty="0" smtClean="0"/>
                        <a:t>%</a:t>
                      </a:r>
                      <a:endParaRPr lang="en-GB" sz="2400" i="1" dirty="0"/>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i="1" dirty="0" smtClean="0"/>
                        <a:t>Best case</a:t>
                      </a:r>
                    </a:p>
                    <a:p>
                      <a:pPr algn="ctr"/>
                      <a:r>
                        <a:rPr lang="en-GB" sz="2400" i="1" dirty="0" smtClean="0"/>
                        <a:t>r = 0.4</a:t>
                      </a:r>
                      <a:endParaRPr lang="en-GB" sz="2400" i="1"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i="1" dirty="0" smtClean="0"/>
                        <a:t>Worst case</a:t>
                      </a:r>
                    </a:p>
                    <a:p>
                      <a:pPr algn="ctr"/>
                      <a:r>
                        <a:rPr lang="en-GB" sz="2400" i="1" dirty="0" smtClean="0"/>
                        <a:t>r = -0.3</a:t>
                      </a:r>
                      <a:endParaRPr lang="en-GB" sz="2400" i="1" dirty="0"/>
                    </a:p>
                  </a:txBody>
                  <a:tcPr>
                    <a:lnB w="12700" cap="flat" cmpd="sng" algn="ctr">
                      <a:solidFill>
                        <a:schemeClr val="tx1"/>
                      </a:solidFill>
                      <a:prstDash val="solid"/>
                      <a:round/>
                      <a:headEnd type="none" w="med" len="med"/>
                      <a:tailEnd type="none" w="med" len="med"/>
                    </a:lnB>
                    <a:solidFill>
                      <a:schemeClr val="bg1"/>
                    </a:solidFill>
                  </a:tcPr>
                </a:tc>
              </a:tr>
              <a:tr h="480345">
                <a:tc>
                  <a:txBody>
                    <a:bodyPr/>
                    <a:lstStyle/>
                    <a:p>
                      <a:r>
                        <a:rPr lang="en-GB" sz="2400" dirty="0" smtClean="0"/>
                        <a:t>Outstanding</a:t>
                      </a:r>
                      <a:endParaRPr lang="en-GB" sz="2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GB" sz="2400" dirty="0" smtClean="0"/>
                        <a:t>12%</a:t>
                      </a:r>
                      <a:endParaRPr lang="en-GB" sz="2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dirty="0" smtClean="0"/>
                        <a:t>71%</a:t>
                      </a:r>
                      <a:endParaRPr lang="en-GB" sz="2400" dirty="0"/>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GB" sz="2400" dirty="0" smtClean="0"/>
                        <a:t>96%</a:t>
                      </a:r>
                      <a:endParaRPr lang="en-GB" sz="2400" dirty="0"/>
                    </a:p>
                  </a:txBody>
                  <a:tcPr>
                    <a:lnT w="12700" cap="flat" cmpd="sng" algn="ctr">
                      <a:solidFill>
                        <a:schemeClr val="tx1"/>
                      </a:solidFill>
                      <a:prstDash val="solid"/>
                      <a:round/>
                      <a:headEnd type="none" w="med" len="med"/>
                      <a:tailEnd type="none" w="med" len="med"/>
                    </a:lnT>
                    <a:solidFill>
                      <a:schemeClr val="bg1"/>
                    </a:solidFill>
                  </a:tcPr>
                </a:tc>
              </a:tr>
              <a:tr h="480345">
                <a:tc>
                  <a:txBody>
                    <a:bodyPr/>
                    <a:lstStyle/>
                    <a:p>
                      <a:r>
                        <a:rPr lang="en-GB" sz="2400" dirty="0" smtClean="0"/>
                        <a:t>Good</a:t>
                      </a:r>
                      <a:endParaRPr lang="en-GB" sz="2400" dirty="0"/>
                    </a:p>
                  </a:txBody>
                  <a:tcPr>
                    <a:solidFill>
                      <a:schemeClr val="bg1"/>
                    </a:solidFill>
                  </a:tcPr>
                </a:tc>
                <a:tc>
                  <a:txBody>
                    <a:bodyPr/>
                    <a:lstStyle/>
                    <a:p>
                      <a:pPr algn="r"/>
                      <a:r>
                        <a:rPr lang="en-GB" sz="2400" dirty="0" smtClean="0"/>
                        <a:t>55%</a:t>
                      </a:r>
                      <a:endParaRPr lang="en-GB" sz="2400" dirty="0"/>
                    </a:p>
                  </a:txBody>
                  <a:tcPr>
                    <a:solidFill>
                      <a:schemeClr val="bg1"/>
                    </a:solidFill>
                  </a:tcPr>
                </a:tc>
                <a:tc>
                  <a:txBody>
                    <a:bodyPr/>
                    <a:lstStyle/>
                    <a:p>
                      <a:pPr algn="ctr"/>
                      <a:r>
                        <a:rPr lang="en-GB" sz="2400" dirty="0" smtClean="0"/>
                        <a:t>40%</a:t>
                      </a:r>
                      <a:endParaRPr lang="en-GB" sz="2400" dirty="0"/>
                    </a:p>
                  </a:txBody>
                  <a:tcPr>
                    <a:solidFill>
                      <a:schemeClr val="bg1"/>
                    </a:solidFill>
                  </a:tcPr>
                </a:tc>
                <a:tc>
                  <a:txBody>
                    <a:bodyPr/>
                    <a:lstStyle/>
                    <a:p>
                      <a:pPr algn="ctr"/>
                      <a:r>
                        <a:rPr lang="en-GB" sz="2400" dirty="0" smtClean="0"/>
                        <a:t>45%</a:t>
                      </a:r>
                      <a:endParaRPr lang="en-GB" sz="2400" dirty="0"/>
                    </a:p>
                  </a:txBody>
                  <a:tcPr>
                    <a:solidFill>
                      <a:schemeClr val="bg1"/>
                    </a:solidFill>
                  </a:tcPr>
                </a:tc>
              </a:tr>
              <a:tr h="480345">
                <a:tc>
                  <a:txBody>
                    <a:bodyPr/>
                    <a:lstStyle/>
                    <a:p>
                      <a:r>
                        <a:rPr lang="en-GB" sz="2400" dirty="0" smtClean="0"/>
                        <a:t>Req. </a:t>
                      </a:r>
                      <a:r>
                        <a:rPr lang="en-GB" sz="2400" dirty="0" err="1" smtClean="0"/>
                        <a:t>improv</a:t>
                      </a:r>
                      <a:r>
                        <a:rPr lang="en-GB" sz="2400" dirty="0" smtClean="0"/>
                        <a:t>.</a:t>
                      </a:r>
                      <a:endParaRPr lang="en-GB" sz="2400" dirty="0"/>
                    </a:p>
                  </a:txBody>
                  <a:tcPr>
                    <a:solidFill>
                      <a:schemeClr val="bg1"/>
                    </a:solidFill>
                  </a:tcPr>
                </a:tc>
                <a:tc>
                  <a:txBody>
                    <a:bodyPr/>
                    <a:lstStyle/>
                    <a:p>
                      <a:pPr algn="r"/>
                      <a:r>
                        <a:rPr lang="en-GB" sz="2400" dirty="0" smtClean="0"/>
                        <a:t>29%</a:t>
                      </a:r>
                      <a:endParaRPr lang="en-GB" sz="2400" dirty="0"/>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smtClean="0"/>
                        <a:t>59%</a:t>
                      </a:r>
                      <a:endParaRPr lang="en-GB" sz="2400" dirty="0" smtClean="0"/>
                    </a:p>
                  </a:txBody>
                  <a:tcPr>
                    <a:solidFill>
                      <a:schemeClr val="bg1"/>
                    </a:solidFill>
                  </a:tcPr>
                </a:tc>
                <a:tc>
                  <a:txBody>
                    <a:bodyPr/>
                    <a:lstStyle/>
                    <a:p>
                      <a:pPr algn="ctr"/>
                      <a:r>
                        <a:rPr lang="en-GB" sz="2400" dirty="0" smtClean="0"/>
                        <a:t>79%</a:t>
                      </a:r>
                      <a:endParaRPr lang="en-GB" sz="2400" dirty="0"/>
                    </a:p>
                  </a:txBody>
                  <a:tcPr>
                    <a:solidFill>
                      <a:schemeClr val="bg1"/>
                    </a:solidFill>
                  </a:tcPr>
                </a:tc>
              </a:tr>
              <a:tr h="480345">
                <a:tc>
                  <a:txBody>
                    <a:bodyPr/>
                    <a:lstStyle/>
                    <a:p>
                      <a:r>
                        <a:rPr lang="en-GB" sz="2400" dirty="0" smtClean="0"/>
                        <a:t>Inadequate</a:t>
                      </a:r>
                      <a:endParaRPr lang="en-GB" sz="2400" dirty="0"/>
                    </a:p>
                  </a:txBody>
                  <a:tcPr>
                    <a:solidFill>
                      <a:schemeClr val="bg1"/>
                    </a:solidFill>
                  </a:tcPr>
                </a:tc>
                <a:tc>
                  <a:txBody>
                    <a:bodyPr/>
                    <a:lstStyle/>
                    <a:p>
                      <a:pPr algn="r"/>
                      <a:r>
                        <a:rPr lang="en-GB" sz="2400" dirty="0" smtClean="0"/>
                        <a:t>4%</a:t>
                      </a:r>
                      <a:endParaRPr lang="en-GB" sz="2400" dirty="0"/>
                    </a:p>
                  </a:txBody>
                  <a:tcPr>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400" dirty="0" smtClean="0"/>
                        <a:t>83%</a:t>
                      </a:r>
                    </a:p>
                  </a:txBody>
                  <a:tcPr>
                    <a:solidFill>
                      <a:schemeClr val="bg1"/>
                    </a:solidFill>
                  </a:tcPr>
                </a:tc>
                <a:tc>
                  <a:txBody>
                    <a:bodyPr/>
                    <a:lstStyle/>
                    <a:p>
                      <a:pPr algn="ctr"/>
                      <a:r>
                        <a:rPr lang="en-GB" sz="2400" dirty="0" smtClean="0"/>
                        <a:t>&gt;99%</a:t>
                      </a:r>
                      <a:endParaRPr lang="en-GB" sz="2400" dirty="0"/>
                    </a:p>
                  </a:txBody>
                  <a:tcPr>
                    <a:solidFill>
                      <a:schemeClr val="bg1"/>
                    </a:solidFill>
                  </a:tcPr>
                </a:tc>
              </a:tr>
              <a:tr h="352253">
                <a:tc>
                  <a:txBody>
                    <a:bodyPr/>
                    <a:lstStyle/>
                    <a:p>
                      <a:endParaRPr lang="en-GB" sz="1600"/>
                    </a:p>
                  </a:txBody>
                  <a:tcPr>
                    <a:solidFill>
                      <a:schemeClr val="bg1"/>
                    </a:solidFill>
                  </a:tcPr>
                </a:tc>
                <a:tc>
                  <a:txBody>
                    <a:bodyPr/>
                    <a:lstStyle/>
                    <a:p>
                      <a:pPr algn="r"/>
                      <a:endParaRPr lang="en-GB" sz="1600"/>
                    </a:p>
                  </a:txBody>
                  <a:tcPr>
                    <a:solidFill>
                      <a:schemeClr val="bg1"/>
                    </a:solidFill>
                  </a:tcPr>
                </a:tc>
                <a:tc>
                  <a:txBody>
                    <a:bodyPr/>
                    <a:lstStyle/>
                    <a:p>
                      <a:pPr algn="ctr"/>
                      <a:endParaRPr lang="en-GB" sz="1600" dirty="0"/>
                    </a:p>
                  </a:txBody>
                  <a:tcPr>
                    <a:solidFill>
                      <a:schemeClr val="bg1"/>
                    </a:solidFill>
                  </a:tcPr>
                </a:tc>
                <a:tc>
                  <a:txBody>
                    <a:bodyPr/>
                    <a:lstStyle/>
                    <a:p>
                      <a:pPr algn="ctr"/>
                      <a:endParaRPr lang="en-GB" sz="1600" dirty="0"/>
                    </a:p>
                  </a:txBody>
                  <a:tcPr>
                    <a:solidFill>
                      <a:schemeClr val="bg1"/>
                    </a:solidFill>
                  </a:tcPr>
                </a:tc>
              </a:tr>
              <a:tr h="480345">
                <a:tc>
                  <a:txBody>
                    <a:bodyPr/>
                    <a:lstStyle/>
                    <a:p>
                      <a:r>
                        <a:rPr lang="en-GB" sz="2400" dirty="0" smtClean="0"/>
                        <a:t>Overall</a:t>
                      </a:r>
                      <a:endParaRPr lang="en-GB" sz="2400"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endParaRPr lang="en-GB" sz="240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smtClean="0"/>
                        <a:t>51%</a:t>
                      </a:r>
                      <a:endParaRPr lang="en-GB" sz="2400" dirty="0"/>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smtClean="0"/>
                        <a:t>63%</a:t>
                      </a:r>
                      <a:endParaRPr lang="en-GB" sz="2400" dirty="0"/>
                    </a:p>
                  </a:txBody>
                  <a:tcP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12</a:t>
            </a:fld>
            <a:endParaRPr lang="en-US" dirty="0"/>
          </a:p>
        </p:txBody>
      </p:sp>
      <p:sp>
        <p:nvSpPr>
          <p:cNvPr id="6" name="TextBox 5"/>
          <p:cNvSpPr txBox="1"/>
          <p:nvPr/>
        </p:nvSpPr>
        <p:spPr>
          <a:xfrm>
            <a:off x="2996929" y="5831205"/>
            <a:ext cx="3384376" cy="369332"/>
          </a:xfrm>
          <a:prstGeom prst="rect">
            <a:avLst/>
          </a:prstGeom>
          <a:noFill/>
        </p:spPr>
        <p:txBody>
          <a:bodyPr wrap="square" rtlCol="0">
            <a:spAutoFit/>
          </a:bodyPr>
          <a:lstStyle/>
          <a:p>
            <a:r>
              <a:rPr lang="en-GB" sz="1800" i="1" dirty="0" smtClean="0">
                <a:solidFill>
                  <a:schemeClr val="accent2">
                    <a:lumMod val="75000"/>
                  </a:schemeClr>
                </a:solidFill>
                <a:latin typeface="Calibri" panose="020F0502020204030204" pitchFamily="34" charset="0"/>
              </a:rPr>
              <a:t>Percentages based on simulations</a:t>
            </a:r>
            <a:endParaRPr lang="en-GB" sz="1800" i="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119609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03250" y="1700807"/>
            <a:ext cx="7877175" cy="3528393"/>
          </a:xfrm>
        </p:spPr>
        <p:txBody>
          <a:bodyPr/>
          <a:lstStyle/>
          <a:p>
            <a:r>
              <a:rPr lang="en-GB" sz="6000" dirty="0" smtClean="0"/>
              <a:t>How can something that feels so right </a:t>
            </a:r>
            <a:br>
              <a:rPr lang="en-GB" sz="6000" dirty="0" smtClean="0"/>
            </a:br>
            <a:r>
              <a:rPr lang="en-GB" sz="6000" dirty="0" smtClean="0"/>
              <a:t>be so wrong?</a:t>
            </a:r>
            <a:endParaRPr lang="en-US" sz="6000" dirty="0" smtClean="0"/>
          </a:p>
        </p:txBody>
      </p:sp>
    </p:spTree>
    <p:extLst>
      <p:ext uri="{BB962C8B-B14F-4D97-AF65-F5344CB8AC3E}">
        <p14:creationId xmlns:p14="http://schemas.microsoft.com/office/powerpoint/2010/main" val="1737748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Obvious – but not true</a:t>
            </a:r>
            <a:br>
              <a:rPr lang="en-GB" dirty="0" smtClean="0"/>
            </a:br>
            <a:r>
              <a:rPr lang="en-GB" sz="2800" dirty="0" smtClean="0"/>
              <a:t>Why do we believe we can spot good teaching?</a:t>
            </a:r>
            <a:endParaRPr lang="en-GB" dirty="0"/>
          </a:p>
        </p:txBody>
      </p:sp>
      <p:sp>
        <p:nvSpPr>
          <p:cNvPr id="3" name="Content Placeholder 2"/>
          <p:cNvSpPr>
            <a:spLocks noGrp="1"/>
          </p:cNvSpPr>
          <p:nvPr>
            <p:ph idx="1"/>
          </p:nvPr>
        </p:nvSpPr>
        <p:spPr>
          <a:xfrm>
            <a:off x="684213" y="1844824"/>
            <a:ext cx="7772400" cy="4104456"/>
          </a:xfrm>
        </p:spPr>
        <p:txBody>
          <a:bodyPr>
            <a:normAutofit fontScale="92500" lnSpcReduction="10000"/>
          </a:bodyPr>
          <a:lstStyle/>
          <a:p>
            <a:r>
              <a:rPr lang="en-GB" dirty="0" smtClean="0"/>
              <a:t>We absolutely know what we like</a:t>
            </a:r>
          </a:p>
          <a:p>
            <a:pPr lvl="1"/>
            <a:r>
              <a:rPr lang="en-GB" dirty="0" smtClean="0"/>
              <a:t>Strong emotional response to particular behaviours/styles is hard to over-rule</a:t>
            </a:r>
          </a:p>
          <a:p>
            <a:r>
              <a:rPr lang="en-GB" dirty="0" smtClean="0"/>
              <a:t>We focus on observable proxies for learning</a:t>
            </a:r>
          </a:p>
          <a:p>
            <a:pPr lvl="1"/>
            <a:r>
              <a:rPr lang="en-GB" dirty="0" smtClean="0"/>
              <a:t>Learning is invisible</a:t>
            </a:r>
          </a:p>
          <a:p>
            <a:r>
              <a:rPr lang="en-GB" dirty="0" smtClean="0"/>
              <a:t>Preferences for particular pedagogies are widely </a:t>
            </a:r>
            <a:r>
              <a:rPr lang="en-GB" dirty="0"/>
              <a:t>s</a:t>
            </a:r>
            <a:r>
              <a:rPr lang="en-GB" dirty="0" smtClean="0"/>
              <a:t>hared, but evidence/understanding of their effectiveness is limited</a:t>
            </a:r>
            <a:endParaRPr lang="en-GB" dirty="0"/>
          </a:p>
          <a:p>
            <a:r>
              <a:rPr lang="en-GB" dirty="0" smtClean="0"/>
              <a:t>We assume that if you can do it you can spot it</a:t>
            </a:r>
          </a:p>
          <a:p>
            <a:r>
              <a:rPr lang="en-GB" dirty="0" smtClean="0"/>
              <a:t>We don’t believe observation can miss so much</a:t>
            </a:r>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14</a:t>
            </a:fld>
            <a:endParaRPr lang="en-US"/>
          </a:p>
        </p:txBody>
      </p:sp>
    </p:spTree>
    <p:extLst>
      <p:ext uri="{BB962C8B-B14F-4D97-AF65-F5344CB8AC3E}">
        <p14:creationId xmlns:p14="http://schemas.microsoft.com/office/powerpoint/2010/main" val="31455851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04664"/>
            <a:ext cx="7772400" cy="864096"/>
          </a:xfrm>
        </p:spPr>
        <p:txBody>
          <a:bodyPr/>
          <a:lstStyle/>
          <a:p>
            <a:r>
              <a:rPr lang="en-GB" dirty="0" smtClean="0"/>
              <a:t>Poor Proxies for Learning</a:t>
            </a:r>
            <a:endParaRPr lang="en-GB" dirty="0"/>
          </a:p>
        </p:txBody>
      </p:sp>
      <p:sp>
        <p:nvSpPr>
          <p:cNvPr id="3" name="Content Placeholder 2"/>
          <p:cNvSpPr>
            <a:spLocks noGrp="1"/>
          </p:cNvSpPr>
          <p:nvPr>
            <p:ph idx="1"/>
          </p:nvPr>
        </p:nvSpPr>
        <p:spPr>
          <a:xfrm>
            <a:off x="684213" y="1484784"/>
            <a:ext cx="7772400" cy="4680520"/>
          </a:xfrm>
        </p:spPr>
        <p:txBody>
          <a:bodyPr>
            <a:normAutofit fontScale="92500" lnSpcReduction="10000"/>
          </a:bodyPr>
          <a:lstStyle/>
          <a:p>
            <a:r>
              <a:rPr lang="en-US" dirty="0" smtClean="0"/>
              <a:t>Students </a:t>
            </a:r>
            <a:r>
              <a:rPr lang="en-US" dirty="0"/>
              <a:t>are busy: lots of work is done (especially written work)</a:t>
            </a:r>
          </a:p>
          <a:p>
            <a:r>
              <a:rPr lang="en-US" dirty="0" smtClean="0"/>
              <a:t>Students </a:t>
            </a:r>
            <a:r>
              <a:rPr lang="en-US" dirty="0"/>
              <a:t>are engaged, interested, motivated</a:t>
            </a:r>
          </a:p>
          <a:p>
            <a:r>
              <a:rPr lang="en-US" dirty="0" smtClean="0"/>
              <a:t>Students </a:t>
            </a:r>
            <a:r>
              <a:rPr lang="en-US" dirty="0"/>
              <a:t>are getting attention: feedback, explanations</a:t>
            </a:r>
          </a:p>
          <a:p>
            <a:r>
              <a:rPr lang="en-US" dirty="0" smtClean="0"/>
              <a:t>Classroom </a:t>
            </a:r>
            <a:r>
              <a:rPr lang="en-US" dirty="0"/>
              <a:t>is ordered, calm, under control</a:t>
            </a:r>
          </a:p>
          <a:p>
            <a:r>
              <a:rPr lang="en-US" dirty="0" smtClean="0"/>
              <a:t>Curriculum </a:t>
            </a:r>
            <a:r>
              <a:rPr lang="en-US" dirty="0"/>
              <a:t>has been ‘covered’ (</a:t>
            </a:r>
            <a:r>
              <a:rPr lang="en-US" dirty="0" err="1"/>
              <a:t>ie</a:t>
            </a:r>
            <a:r>
              <a:rPr lang="en-US" dirty="0"/>
              <a:t> presented to students in some form)</a:t>
            </a:r>
          </a:p>
          <a:p>
            <a:r>
              <a:rPr lang="en-US" dirty="0" smtClean="0"/>
              <a:t>(</a:t>
            </a:r>
            <a:r>
              <a:rPr lang="en-US" dirty="0"/>
              <a:t>At least some) students have supplied correct answers (whether or not they really understood them or could reproduce them independently</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15</a:t>
            </a:fld>
            <a:endParaRPr lang="en-US"/>
          </a:p>
        </p:txBody>
      </p:sp>
    </p:spTree>
    <p:extLst>
      <p:ext uri="{BB962C8B-B14F-4D97-AF65-F5344CB8AC3E}">
        <p14:creationId xmlns:p14="http://schemas.microsoft.com/office/powerpoint/2010/main" val="1401638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16</a:t>
            </a:fld>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394" t="5686" r="6575" b="9913"/>
          <a:stretch/>
        </p:blipFill>
        <p:spPr bwMode="auto">
          <a:xfrm>
            <a:off x="467544" y="764704"/>
            <a:ext cx="8276896" cy="446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203848" y="5805264"/>
            <a:ext cx="3384376" cy="461665"/>
          </a:xfrm>
          <a:prstGeom prst="rect">
            <a:avLst/>
          </a:prstGeom>
          <a:noFill/>
        </p:spPr>
        <p:txBody>
          <a:bodyPr wrap="square" rtlCol="0">
            <a:spAutoFit/>
          </a:bodyPr>
          <a:lstStyle/>
          <a:p>
            <a:r>
              <a:rPr lang="en-GB" i="1" dirty="0" err="1" smtClean="0">
                <a:solidFill>
                  <a:schemeClr val="accent2">
                    <a:lumMod val="75000"/>
                  </a:schemeClr>
                </a:solidFill>
                <a:latin typeface="Calibri" panose="020F0502020204030204" pitchFamily="34" charset="0"/>
              </a:rPr>
              <a:t>Hamre</a:t>
            </a:r>
            <a:r>
              <a:rPr lang="en-GB" i="1" dirty="0" smtClean="0">
                <a:solidFill>
                  <a:schemeClr val="accent2">
                    <a:lumMod val="75000"/>
                  </a:schemeClr>
                </a:solidFill>
                <a:latin typeface="Calibri" panose="020F0502020204030204" pitchFamily="34" charset="0"/>
              </a:rPr>
              <a:t> et al (2009)</a:t>
            </a:r>
            <a:endParaRPr lang="en-GB" i="1" dirty="0">
              <a:solidFill>
                <a:schemeClr val="accent2">
                  <a:lumMod val="75000"/>
                </a:schemeClr>
              </a:solidFill>
              <a:latin typeface="Calibri" panose="020F0502020204030204" pitchFamily="34" charset="0"/>
            </a:endParaRPr>
          </a:p>
        </p:txBody>
      </p:sp>
    </p:spTree>
    <p:extLst>
      <p:ext uri="{BB962C8B-B14F-4D97-AF65-F5344CB8AC3E}">
        <p14:creationId xmlns:p14="http://schemas.microsoft.com/office/powerpoint/2010/main" val="2348771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endParaRPr lang="en-GB" dirty="0"/>
          </a:p>
        </p:txBody>
      </p:sp>
      <p:sp>
        <p:nvSpPr>
          <p:cNvPr id="5" name="Slide Number Placeholder 4"/>
          <p:cNvSpPr>
            <a:spLocks noGrp="1"/>
          </p:cNvSpPr>
          <p:nvPr>
            <p:ph type="sldNum" sz="quarter" idx="12"/>
          </p:nvPr>
        </p:nvSpPr>
        <p:spPr/>
        <p:txBody>
          <a:bodyPr/>
          <a:lstStyle/>
          <a:p>
            <a:pPr>
              <a:defRPr/>
            </a:pPr>
            <a:fld id="{B9330AE0-9927-4D9C-AEE3-F952C8D787BF}" type="slidenum">
              <a:rPr lang="en-US" smtClean="0"/>
              <a:pPr>
                <a:defRPr/>
              </a:pPr>
              <a:t>17</a:t>
            </a:fld>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5931" t="10561" r="13848" b="8836"/>
          <a:stretch/>
        </p:blipFill>
        <p:spPr bwMode="auto">
          <a:xfrm>
            <a:off x="0" y="-1"/>
            <a:ext cx="9144000" cy="6880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79512" y="6309320"/>
            <a:ext cx="3491880" cy="461665"/>
          </a:xfrm>
          <a:prstGeom prst="rect">
            <a:avLst/>
          </a:prstGeom>
          <a:noFill/>
        </p:spPr>
        <p:txBody>
          <a:bodyPr wrap="square" rtlCol="0">
            <a:spAutoFit/>
          </a:bodyPr>
          <a:lstStyle/>
          <a:p>
            <a:r>
              <a:rPr lang="en-GB" dirty="0" smtClean="0"/>
              <a:t>Simons &amp; </a:t>
            </a:r>
            <a:r>
              <a:rPr lang="en-GB" dirty="0" err="1" smtClean="0"/>
              <a:t>Chabris</a:t>
            </a:r>
            <a:r>
              <a:rPr lang="en-GB" dirty="0" smtClean="0"/>
              <a:t> (1999)</a:t>
            </a:r>
            <a:endParaRPr lang="en-GB" dirty="0"/>
          </a:p>
        </p:txBody>
      </p:sp>
    </p:spTree>
    <p:extLst>
      <p:ext uri="{BB962C8B-B14F-4D97-AF65-F5344CB8AC3E}">
        <p14:creationId xmlns:p14="http://schemas.microsoft.com/office/powerpoint/2010/main" val="23765956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80919" cy="5832648"/>
          </a:xfrm>
        </p:spPr>
        <p:txBody>
          <a:bodyPr>
            <a:normAutofit fontScale="77500" lnSpcReduction="20000"/>
          </a:bodyPr>
          <a:lstStyle/>
          <a:p>
            <a:pPr marL="0" indent="0">
              <a:spcBef>
                <a:spcPts val="1200"/>
              </a:spcBef>
              <a:buNone/>
            </a:pPr>
            <a:r>
              <a:rPr lang="en-GB" dirty="0"/>
              <a:t>“We generally recommend that observers have some classroom experience. However, we sometimes find that individuals with the most classroom experience have the greatest difficulty becoming certified CLASS observers. Experienced teachers or administrators often have strong opinions about effective teaching practice. The CLASS requires putting those opinions aside, at least while using the CLASS, to attend to and score specific, observable teacher-child interactions.” </a:t>
            </a:r>
            <a:r>
              <a:rPr lang="en-GB" dirty="0" smtClean="0"/>
              <a:t>(</a:t>
            </a:r>
            <a:r>
              <a:rPr lang="en-GB" dirty="0" err="1"/>
              <a:t>Hamre</a:t>
            </a:r>
            <a:r>
              <a:rPr lang="en-GB" dirty="0"/>
              <a:t> et al </a:t>
            </a:r>
            <a:r>
              <a:rPr lang="en-GB" dirty="0" smtClean="0"/>
              <a:t>2009, p35</a:t>
            </a:r>
            <a:r>
              <a:rPr lang="en-GB" dirty="0"/>
              <a:t>)</a:t>
            </a:r>
          </a:p>
          <a:p>
            <a:pPr marL="0" indent="0">
              <a:spcBef>
                <a:spcPts val="1200"/>
              </a:spcBef>
              <a:buNone/>
            </a:pPr>
            <a:r>
              <a:rPr lang="en-GB" dirty="0"/>
              <a:t>“Becoming a certified CLASS observer requires attending a two-day Observation Training provided by a certified CLASS trainer and passing a reliability test. The reliability test consists of watching and coding five 15-minute classroom video segments online … Trainings with a CLASS certified trainer result in 60-80% of trainees passing the first reliability test … CLASS Observation recertification requirements include annually taking and passing a reliability test.” </a:t>
            </a:r>
            <a:r>
              <a:rPr lang="en-GB" dirty="0" smtClean="0"/>
              <a:t>(</a:t>
            </a:r>
            <a:r>
              <a:rPr lang="en-GB" dirty="0" err="1"/>
              <a:t>Hamre</a:t>
            </a:r>
            <a:r>
              <a:rPr lang="en-GB" dirty="0"/>
              <a:t> et al </a:t>
            </a:r>
            <a:r>
              <a:rPr lang="en-GB" dirty="0" smtClean="0"/>
              <a:t>2009</a:t>
            </a:r>
            <a:r>
              <a:rPr lang="en-GB" dirty="0"/>
              <a:t>, </a:t>
            </a:r>
            <a:r>
              <a:rPr lang="en-GB" dirty="0" smtClean="0"/>
              <a:t>p37-8)</a:t>
            </a:r>
          </a:p>
          <a:p>
            <a:pPr marL="0" indent="0">
              <a:spcBef>
                <a:spcPts val="1200"/>
              </a:spcBef>
              <a:buNone/>
            </a:pPr>
            <a:r>
              <a:rPr lang="en-GB" dirty="0" smtClean="0"/>
              <a:t>In the EPPE 3-11 study, observers had 12 days of training and achieved an inter-</a:t>
            </a:r>
            <a:r>
              <a:rPr lang="en-GB" dirty="0" err="1" smtClean="0"/>
              <a:t>rater</a:t>
            </a:r>
            <a:r>
              <a:rPr lang="en-GB" dirty="0" smtClean="0"/>
              <a:t> reliability of 0.7. (Sammons et al 2006, p56)</a:t>
            </a:r>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18</a:t>
            </a:fld>
            <a:endParaRPr lang="en-US"/>
          </a:p>
        </p:txBody>
      </p:sp>
    </p:spTree>
    <p:extLst>
      <p:ext uri="{BB962C8B-B14F-4D97-AF65-F5344CB8AC3E}">
        <p14:creationId xmlns:p14="http://schemas.microsoft.com/office/powerpoint/2010/main" val="3947358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03250" y="1332855"/>
            <a:ext cx="7877175" cy="3253434"/>
          </a:xfrm>
        </p:spPr>
        <p:txBody>
          <a:bodyPr/>
          <a:lstStyle/>
          <a:p>
            <a:r>
              <a:rPr lang="en-GB" sz="6000" dirty="0" smtClean="0"/>
              <a:t>Impact of observation</a:t>
            </a:r>
            <a:endParaRPr lang="en-US" sz="6000" dirty="0" smtClean="0"/>
          </a:p>
        </p:txBody>
      </p:sp>
    </p:spTree>
    <p:extLst>
      <p:ext uri="{BB962C8B-B14F-4D97-AF65-F5344CB8AC3E}">
        <p14:creationId xmlns:p14="http://schemas.microsoft.com/office/powerpoint/2010/main" val="2699916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Lesson Observation </a:t>
            </a:r>
            <a:br>
              <a:rPr lang="en-GB" smtClean="0"/>
            </a:br>
            <a:r>
              <a:rPr lang="en-GB" smtClean="0"/>
              <a:t>It’s harder than you think</a:t>
            </a:r>
            <a:endParaRPr lang="en-GB" dirty="0"/>
          </a:p>
        </p:txBody>
      </p:sp>
      <p:sp>
        <p:nvSpPr>
          <p:cNvPr id="3" name="Content Placeholder 2"/>
          <p:cNvSpPr>
            <a:spLocks noGrp="1"/>
          </p:cNvSpPr>
          <p:nvPr>
            <p:ph idx="1"/>
          </p:nvPr>
        </p:nvSpPr>
        <p:spPr>
          <a:xfrm>
            <a:off x="684213" y="2060848"/>
            <a:ext cx="7772400" cy="3744640"/>
          </a:xfrm>
        </p:spPr>
        <p:txBody>
          <a:bodyPr/>
          <a:lstStyle/>
          <a:p>
            <a:r>
              <a:rPr lang="en-GB" dirty="0" smtClean="0"/>
              <a:t>Can observers judge the quality/effectiveness of teaching?</a:t>
            </a:r>
          </a:p>
          <a:p>
            <a:r>
              <a:rPr lang="en-GB" dirty="0" smtClean="0"/>
              <a:t>Are formative uses of observation better than ratings?</a:t>
            </a:r>
          </a:p>
          <a:p>
            <a:r>
              <a:rPr lang="en-GB" dirty="0" smtClean="0"/>
              <a:t>Does/Can observation </a:t>
            </a:r>
            <a:r>
              <a:rPr lang="en-GB" dirty="0"/>
              <a:t>improve teaching</a:t>
            </a:r>
            <a:r>
              <a:rPr lang="en-GB" dirty="0" smtClean="0"/>
              <a:t>?</a:t>
            </a:r>
          </a:p>
          <a:p>
            <a:pPr lvl="1"/>
            <a:r>
              <a:rPr lang="en-GB" dirty="0" smtClean="0"/>
              <a:t>Ratings/judgements for accountability &amp; QA</a:t>
            </a:r>
          </a:p>
          <a:p>
            <a:pPr lvl="1"/>
            <a:r>
              <a:rPr lang="en-GB" dirty="0" smtClean="0"/>
              <a:t>Formative </a:t>
            </a:r>
            <a:r>
              <a:rPr lang="en-GB" dirty="0"/>
              <a:t>observation </a:t>
            </a:r>
            <a:r>
              <a:rPr lang="en-GB" dirty="0" smtClean="0"/>
              <a:t>for improvement</a:t>
            </a:r>
          </a:p>
          <a:p>
            <a:endParaRPr lang="en-GB" dirty="0"/>
          </a:p>
        </p:txBody>
      </p:sp>
      <p:sp>
        <p:nvSpPr>
          <p:cNvPr id="4" name="Slide Number Placeholder 3"/>
          <p:cNvSpPr>
            <a:spLocks noGrp="1"/>
          </p:cNvSpPr>
          <p:nvPr>
            <p:ph type="sldNum" sz="quarter" idx="12"/>
          </p:nvPr>
        </p:nvSpPr>
        <p:spPr/>
        <p:txBody>
          <a:bodyPr/>
          <a:lstStyle/>
          <a:p>
            <a:fld id="{73442C20-D757-4441-91C9-2DF630915B3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Formative observation</a:t>
            </a:r>
            <a:endParaRPr lang="en-GB" dirty="0"/>
          </a:p>
        </p:txBody>
      </p:sp>
      <p:sp>
        <p:nvSpPr>
          <p:cNvPr id="3" name="Content Placeholder 2"/>
          <p:cNvSpPr>
            <a:spLocks noGrp="1"/>
          </p:cNvSpPr>
          <p:nvPr>
            <p:ph idx="1"/>
          </p:nvPr>
        </p:nvSpPr>
        <p:spPr/>
        <p:txBody>
          <a:bodyPr>
            <a:normAutofit lnSpcReduction="10000"/>
          </a:bodyPr>
          <a:lstStyle/>
          <a:p>
            <a:r>
              <a:rPr lang="en-GB" dirty="0" smtClean="0"/>
              <a:t>Validity issues still apply</a:t>
            </a:r>
          </a:p>
          <a:p>
            <a:pPr lvl="1"/>
            <a:r>
              <a:rPr lang="en-GB" dirty="0" smtClean="0"/>
              <a:t>Advice about how to ‘improve’ could make it worse (but practice is so hard to change this is unlikely)</a:t>
            </a:r>
          </a:p>
          <a:p>
            <a:r>
              <a:rPr lang="en-GB" dirty="0" smtClean="0"/>
              <a:t>Wider evidence on feedback suggests large positive effects are possible</a:t>
            </a:r>
          </a:p>
          <a:p>
            <a:r>
              <a:rPr lang="en-GB" dirty="0" smtClean="0"/>
              <a:t>But also evidence on accountability and evaluation suggests summative observation can be positive</a:t>
            </a:r>
          </a:p>
          <a:p>
            <a:r>
              <a:rPr lang="en-GB" dirty="0" smtClean="0"/>
              <a:t>In all cases, benefits must outweigh costs</a:t>
            </a:r>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20</a:t>
            </a:fld>
            <a:endParaRPr lang="en-US"/>
          </a:p>
        </p:txBody>
      </p:sp>
    </p:spTree>
    <p:extLst>
      <p:ext uri="{BB962C8B-B14F-4D97-AF65-F5344CB8AC3E}">
        <p14:creationId xmlns:p14="http://schemas.microsoft.com/office/powerpoint/2010/main" val="4030516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Existing evidence</a:t>
            </a:r>
            <a:endParaRPr lang="en-GB" dirty="0"/>
          </a:p>
        </p:txBody>
      </p:sp>
      <p:sp>
        <p:nvSpPr>
          <p:cNvPr id="3" name="Content Placeholder 2"/>
          <p:cNvSpPr>
            <a:spLocks noGrp="1"/>
          </p:cNvSpPr>
          <p:nvPr>
            <p:ph idx="1"/>
          </p:nvPr>
        </p:nvSpPr>
        <p:spPr/>
        <p:txBody>
          <a:bodyPr>
            <a:normAutofit fontScale="85000" lnSpcReduction="20000"/>
          </a:bodyPr>
          <a:lstStyle/>
          <a:p>
            <a:r>
              <a:rPr lang="en-GB" dirty="0"/>
              <a:t>Evidence on </a:t>
            </a:r>
            <a:r>
              <a:rPr lang="en-GB" dirty="0" smtClean="0"/>
              <a:t>Feedback</a:t>
            </a:r>
          </a:p>
          <a:p>
            <a:pPr lvl="1"/>
            <a:r>
              <a:rPr lang="en-GB" dirty="0" err="1" smtClean="0"/>
              <a:t>Kluger</a:t>
            </a:r>
            <a:r>
              <a:rPr lang="en-GB" dirty="0" smtClean="0"/>
              <a:t> &amp; </a:t>
            </a:r>
            <a:r>
              <a:rPr lang="en-GB" dirty="0" err="1" smtClean="0"/>
              <a:t>DeNisi</a:t>
            </a:r>
            <a:r>
              <a:rPr lang="en-GB" dirty="0" smtClean="0"/>
              <a:t> </a:t>
            </a:r>
            <a:r>
              <a:rPr lang="en-GB" dirty="0"/>
              <a:t>(1996</a:t>
            </a:r>
            <a:r>
              <a:rPr lang="en-GB" dirty="0" smtClean="0"/>
              <a:t>); </a:t>
            </a:r>
            <a:r>
              <a:rPr lang="en-GB" kern="1200" dirty="0" smtClean="0">
                <a:latin typeface="Arial" charset="0"/>
                <a:cs typeface="ＭＳ Ｐゴシック" charset="0"/>
              </a:rPr>
              <a:t>Coe. </a:t>
            </a:r>
            <a:r>
              <a:rPr lang="en-GB" kern="1200" dirty="0">
                <a:latin typeface="Arial" charset="0"/>
                <a:cs typeface="ＭＳ Ｐゴシック" charset="0"/>
              </a:rPr>
              <a:t>(2002</a:t>
            </a:r>
            <a:r>
              <a:rPr lang="en-GB" kern="1200" dirty="0" smtClean="0">
                <a:latin typeface="Arial" charset="0"/>
                <a:cs typeface="ＭＳ Ｐゴシック" charset="0"/>
              </a:rPr>
              <a:t>); Hattie </a:t>
            </a:r>
            <a:r>
              <a:rPr lang="en-GB" kern="1200" dirty="0">
                <a:latin typeface="Arial" charset="0"/>
                <a:cs typeface="ＭＳ Ｐゴシック" charset="0"/>
              </a:rPr>
              <a:t>&amp; </a:t>
            </a:r>
            <a:r>
              <a:rPr lang="en-GB" kern="1200" dirty="0" err="1" smtClean="0">
                <a:latin typeface="Arial" charset="0"/>
                <a:cs typeface="ＭＳ Ｐゴシック" charset="0"/>
              </a:rPr>
              <a:t>Timperley</a:t>
            </a:r>
            <a:r>
              <a:rPr lang="en-GB" kern="1200" dirty="0" smtClean="0">
                <a:latin typeface="Arial" charset="0"/>
                <a:cs typeface="ＭＳ Ｐゴシック" charset="0"/>
              </a:rPr>
              <a:t> </a:t>
            </a:r>
            <a:r>
              <a:rPr lang="en-GB" kern="1200" dirty="0">
                <a:latin typeface="Arial" charset="0"/>
                <a:cs typeface="ＭＳ Ｐゴシック" charset="0"/>
              </a:rPr>
              <a:t>(2007)</a:t>
            </a:r>
            <a:endParaRPr lang="en-GB" dirty="0"/>
          </a:p>
          <a:p>
            <a:r>
              <a:rPr lang="en-GB" dirty="0" smtClean="0"/>
              <a:t>Accountability/league tables</a:t>
            </a:r>
          </a:p>
          <a:p>
            <a:pPr lvl="1"/>
            <a:r>
              <a:rPr lang="en-GB" dirty="0" smtClean="0"/>
              <a:t>Burgess et al (2010); </a:t>
            </a:r>
            <a:r>
              <a:rPr lang="en-GB" kern="1200" dirty="0" err="1" smtClean="0">
                <a:latin typeface="Arial" charset="0"/>
                <a:cs typeface="ＭＳ Ｐゴシック" charset="0"/>
              </a:rPr>
              <a:t>Hanushek</a:t>
            </a:r>
            <a:r>
              <a:rPr lang="en-GB" kern="1200" dirty="0" smtClean="0">
                <a:latin typeface="Arial" charset="0"/>
                <a:cs typeface="ＭＳ Ｐゴシック" charset="0"/>
              </a:rPr>
              <a:t> &amp; Raymond (2005); </a:t>
            </a:r>
            <a:r>
              <a:rPr lang="en-GB" dirty="0"/>
              <a:t>Dee </a:t>
            </a:r>
            <a:r>
              <a:rPr lang="en-GB" dirty="0" smtClean="0"/>
              <a:t>&amp; Jacob </a:t>
            </a:r>
            <a:r>
              <a:rPr lang="en-GB" dirty="0"/>
              <a:t>(2009)</a:t>
            </a:r>
            <a:endParaRPr lang="en-GB" dirty="0" smtClean="0"/>
          </a:p>
          <a:p>
            <a:r>
              <a:rPr lang="en-GB" dirty="0" smtClean="0"/>
              <a:t>Impact </a:t>
            </a:r>
            <a:r>
              <a:rPr lang="en-GB" dirty="0"/>
              <a:t>of classroom </a:t>
            </a:r>
            <a:r>
              <a:rPr lang="en-GB" dirty="0" smtClean="0"/>
              <a:t>observation</a:t>
            </a:r>
          </a:p>
          <a:p>
            <a:pPr lvl="1"/>
            <a:r>
              <a:rPr lang="en-GB" dirty="0" smtClean="0"/>
              <a:t>Allen et al (2011): mixed &amp; odd findings (ctrl </a:t>
            </a:r>
            <a:r>
              <a:rPr lang="en-GB" dirty="0" err="1" smtClean="0"/>
              <a:t>gp</a:t>
            </a:r>
            <a:r>
              <a:rPr lang="en-GB" dirty="0" smtClean="0"/>
              <a:t> declined)</a:t>
            </a:r>
            <a:br>
              <a:rPr lang="en-GB" dirty="0" smtClean="0"/>
            </a:br>
            <a:r>
              <a:rPr lang="en-GB" dirty="0"/>
              <a:t>ES=0.22, based on 20 </a:t>
            </a:r>
            <a:r>
              <a:rPr lang="en-GB" dirty="0" err="1"/>
              <a:t>hrs</a:t>
            </a:r>
            <a:r>
              <a:rPr lang="en-GB" dirty="0"/>
              <a:t> CPD over 13 months, cost </a:t>
            </a:r>
            <a:r>
              <a:rPr lang="en-GB" dirty="0" smtClean="0"/>
              <a:t>$</a:t>
            </a:r>
            <a:r>
              <a:rPr lang="en-GB" dirty="0"/>
              <a:t>3700 per teacher (with Grade 8 students)</a:t>
            </a:r>
            <a:endParaRPr lang="en-GB" dirty="0" smtClean="0"/>
          </a:p>
          <a:p>
            <a:pPr lvl="1"/>
            <a:r>
              <a:rPr lang="en-GB" dirty="0" smtClean="0"/>
              <a:t>Taylor </a:t>
            </a:r>
            <a:r>
              <a:rPr lang="en-GB" dirty="0"/>
              <a:t>&amp; Tyler (2012): Positive effect (0.11</a:t>
            </a:r>
            <a:r>
              <a:rPr lang="en-GB" dirty="0" smtClean="0"/>
              <a:t>) for cost of $7,500 per </a:t>
            </a:r>
            <a:r>
              <a:rPr lang="en-GB" dirty="0" err="1" smtClean="0"/>
              <a:t>observee</a:t>
            </a:r>
            <a:endParaRPr lang="en-GB" dirty="0"/>
          </a:p>
          <a:p>
            <a:pPr lvl="1"/>
            <a:r>
              <a:rPr lang="en-GB" dirty="0"/>
              <a:t>Bristol/EEF study: reports in 2017</a:t>
            </a:r>
          </a:p>
          <a:p>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21</a:t>
            </a:fld>
            <a:endParaRPr lang="en-US"/>
          </a:p>
        </p:txBody>
      </p:sp>
    </p:spTree>
    <p:extLst>
      <p:ext uri="{BB962C8B-B14F-4D97-AF65-F5344CB8AC3E}">
        <p14:creationId xmlns:p14="http://schemas.microsoft.com/office/powerpoint/2010/main" val="3534630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22</a:t>
            </a:fld>
            <a:endParaRPr lang="en-US"/>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049" t="8114" r="14742" b="9869"/>
          <a:stretch/>
        </p:blipFill>
        <p:spPr bwMode="auto">
          <a:xfrm>
            <a:off x="1" y="0"/>
            <a:ext cx="9153618"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457437" y="6437367"/>
            <a:ext cx="3686563" cy="369332"/>
          </a:xfrm>
          <a:prstGeom prst="rect">
            <a:avLst/>
          </a:prstGeom>
          <a:noFill/>
        </p:spPr>
        <p:txBody>
          <a:bodyPr wrap="square" rtlCol="0">
            <a:spAutoFit/>
          </a:bodyPr>
          <a:lstStyle/>
          <a:p>
            <a:pPr algn="r"/>
            <a:r>
              <a:rPr lang="en-GB" sz="1800" dirty="0" smtClean="0"/>
              <a:t>Taylor &amp; Tyler, 2012, AER</a:t>
            </a:r>
            <a:endParaRPr lang="en-GB" sz="1800" dirty="0"/>
          </a:p>
        </p:txBody>
      </p:sp>
    </p:spTree>
    <p:extLst>
      <p:ext uri="{BB962C8B-B14F-4D97-AF65-F5344CB8AC3E}">
        <p14:creationId xmlns:p14="http://schemas.microsoft.com/office/powerpoint/2010/main" val="36380455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03250" y="1332855"/>
            <a:ext cx="7877175" cy="3253434"/>
          </a:xfrm>
        </p:spPr>
        <p:txBody>
          <a:bodyPr/>
          <a:lstStyle/>
          <a:p>
            <a:r>
              <a:rPr lang="en-GB" sz="6000" dirty="0" smtClean="0"/>
              <a:t>Recommendations</a:t>
            </a:r>
            <a:endParaRPr lang="en-US" sz="6000" dirty="0" smtClean="0"/>
          </a:p>
        </p:txBody>
      </p:sp>
    </p:spTree>
    <p:extLst>
      <p:ext uri="{BB962C8B-B14F-4D97-AF65-F5344CB8AC3E}">
        <p14:creationId xmlns:p14="http://schemas.microsoft.com/office/powerpoint/2010/main" val="1157796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143000"/>
          </a:xfrm>
        </p:spPr>
        <p:txBody>
          <a:bodyPr/>
          <a:lstStyle/>
          <a:p>
            <a:r>
              <a:rPr lang="en-GB" dirty="0" smtClean="0"/>
              <a:t>What should we do?</a:t>
            </a:r>
            <a:endParaRPr lang="en-GB" dirty="0"/>
          </a:p>
        </p:txBody>
      </p:sp>
      <p:sp>
        <p:nvSpPr>
          <p:cNvPr id="3" name="Content Placeholder 2"/>
          <p:cNvSpPr>
            <a:spLocks noGrp="1"/>
          </p:cNvSpPr>
          <p:nvPr>
            <p:ph idx="1"/>
          </p:nvPr>
        </p:nvSpPr>
        <p:spPr>
          <a:xfrm>
            <a:off x="684213" y="1268760"/>
            <a:ext cx="7772400" cy="4896544"/>
          </a:xfrm>
        </p:spPr>
        <p:txBody>
          <a:bodyPr>
            <a:normAutofit fontScale="85000" lnSpcReduction="10000"/>
          </a:bodyPr>
          <a:lstStyle/>
          <a:p>
            <a:r>
              <a:rPr lang="en-GB" dirty="0" smtClean="0"/>
              <a:t>Stop </a:t>
            </a:r>
            <a:r>
              <a:rPr lang="en-GB" dirty="0"/>
              <a:t>assuming that untrained observers can either make valid judgements or provide feedback that improves anything.</a:t>
            </a:r>
          </a:p>
          <a:p>
            <a:r>
              <a:rPr lang="en-GB" dirty="0" smtClean="0"/>
              <a:t>Apply </a:t>
            </a:r>
            <a:r>
              <a:rPr lang="en-GB" dirty="0"/>
              <a:t>a critical research standard and the best existing knowledge to the process of developing, implementing and validating observation protocols.</a:t>
            </a:r>
          </a:p>
          <a:p>
            <a:r>
              <a:rPr lang="en-GB" dirty="0" smtClean="0"/>
              <a:t>Ensure </a:t>
            </a:r>
            <a:r>
              <a:rPr lang="en-GB" dirty="0"/>
              <a:t>that good evidence supports any uses or interpretations we make for observations. </a:t>
            </a:r>
            <a:endParaRPr lang="en-GB" dirty="0" smtClean="0"/>
          </a:p>
          <a:p>
            <a:pPr lvl="1"/>
            <a:r>
              <a:rPr lang="en-GB" dirty="0" smtClean="0"/>
              <a:t>appropriate </a:t>
            </a:r>
            <a:r>
              <a:rPr lang="en-GB" dirty="0"/>
              <a:t>caveats around the limits of such uses should be clearly stated and the use should not go beyond what is justified. </a:t>
            </a:r>
          </a:p>
          <a:p>
            <a:r>
              <a:rPr lang="en-GB" dirty="0" smtClean="0"/>
              <a:t>Undertake </a:t>
            </a:r>
            <a:r>
              <a:rPr lang="en-GB" dirty="0"/>
              <a:t>robustly evaluated research to investigate how feedback from lesson observation might be used to improve teaching </a:t>
            </a:r>
            <a:r>
              <a:rPr lang="en-GB" dirty="0" smtClean="0"/>
              <a:t>quality</a:t>
            </a:r>
            <a:endParaRPr lang="en-GB" dirty="0"/>
          </a:p>
          <a:p>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24</a:t>
            </a:fld>
            <a:endParaRPr lang="en-US"/>
          </a:p>
        </p:txBody>
      </p:sp>
    </p:spTree>
    <p:extLst>
      <p:ext uri="{BB962C8B-B14F-4D97-AF65-F5344CB8AC3E}">
        <p14:creationId xmlns:p14="http://schemas.microsoft.com/office/powerpoint/2010/main" val="3631306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03250" y="1332855"/>
            <a:ext cx="7877175" cy="3253434"/>
          </a:xfrm>
        </p:spPr>
        <p:txBody>
          <a:bodyPr/>
          <a:lstStyle/>
          <a:p>
            <a:r>
              <a:rPr lang="en-GB" sz="6000" dirty="0" smtClean="0"/>
              <a:t>What kinds of evidence do we need?</a:t>
            </a:r>
            <a:endParaRPr lang="en-US" sz="6000" dirty="0" smtClean="0"/>
          </a:p>
        </p:txBody>
      </p:sp>
    </p:spTree>
    <p:extLst>
      <p:ext uri="{BB962C8B-B14F-4D97-AF65-F5344CB8AC3E}">
        <p14:creationId xmlns:p14="http://schemas.microsoft.com/office/powerpoint/2010/main" val="108830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researchED2013</a:t>
            </a:r>
            <a:br>
              <a:rPr lang="en-GB" dirty="0" smtClean="0"/>
            </a:br>
            <a:r>
              <a:rPr lang="en-GB" sz="3200" dirty="0" smtClean="0"/>
              <a:t>Classroom observation: The new Brain Gym?</a:t>
            </a:r>
            <a:endParaRPr lang="en-GB" dirty="0"/>
          </a:p>
        </p:txBody>
      </p:sp>
      <p:sp>
        <p:nvSpPr>
          <p:cNvPr id="3" name="Content Placeholder 2"/>
          <p:cNvSpPr>
            <a:spLocks noGrp="1"/>
          </p:cNvSpPr>
          <p:nvPr>
            <p:ph idx="1"/>
          </p:nvPr>
        </p:nvSpPr>
        <p:spPr>
          <a:xfrm>
            <a:off x="684213" y="2276872"/>
            <a:ext cx="7772400" cy="3528616"/>
          </a:xfrm>
        </p:spPr>
        <p:txBody>
          <a:bodyPr/>
          <a:lstStyle/>
          <a:p>
            <a:r>
              <a:rPr lang="en-GB" dirty="0" smtClean="0"/>
              <a:t>Validity evidence</a:t>
            </a:r>
          </a:p>
          <a:p>
            <a:pPr lvl="1"/>
            <a:r>
              <a:rPr lang="en-GB" dirty="0" smtClean="0"/>
              <a:t>Are observation ratings really a reflection of teaching quality?</a:t>
            </a:r>
          </a:p>
          <a:p>
            <a:r>
              <a:rPr lang="en-GB" dirty="0" smtClean="0"/>
              <a:t>Impact evaluation</a:t>
            </a:r>
          </a:p>
          <a:p>
            <a:pPr lvl="1"/>
            <a:r>
              <a:rPr lang="en-GB" dirty="0" smtClean="0"/>
              <a:t>Does the process of observation and feedback lead to improvement?</a:t>
            </a:r>
          </a:p>
          <a:p>
            <a:pPr lvl="1"/>
            <a:r>
              <a:rPr lang="en-GB" dirty="0" smtClean="0"/>
              <a:t>In what, how much and for what cost?</a:t>
            </a:r>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4</a:t>
            </a:fld>
            <a:endParaRPr lang="en-US"/>
          </a:p>
        </p:txBody>
      </p:sp>
    </p:spTree>
    <p:extLst>
      <p:ext uri="{BB962C8B-B14F-4D97-AF65-F5344CB8AC3E}">
        <p14:creationId xmlns:p14="http://schemas.microsoft.com/office/powerpoint/2010/main" val="574440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772400" cy="1368152"/>
          </a:xfrm>
        </p:spPr>
        <p:txBody>
          <a:bodyPr>
            <a:noAutofit/>
          </a:bodyPr>
          <a:lstStyle/>
          <a:p>
            <a:r>
              <a:rPr lang="en-GB" sz="3600" dirty="0"/>
              <a:t>Can observers judge the quality/effectiveness of teaching?</a:t>
            </a:r>
          </a:p>
        </p:txBody>
      </p:sp>
      <p:sp>
        <p:nvSpPr>
          <p:cNvPr id="3" name="Content Placeholder 2"/>
          <p:cNvSpPr>
            <a:spLocks noGrp="1"/>
          </p:cNvSpPr>
          <p:nvPr>
            <p:ph idx="1"/>
          </p:nvPr>
        </p:nvSpPr>
        <p:spPr>
          <a:xfrm>
            <a:off x="683568" y="1628800"/>
            <a:ext cx="7772400" cy="4392488"/>
          </a:xfrm>
        </p:spPr>
        <p:txBody>
          <a:bodyPr>
            <a:normAutofit fontScale="92500" lnSpcReduction="20000"/>
          </a:bodyPr>
          <a:lstStyle/>
          <a:p>
            <a:r>
              <a:rPr lang="en-GB" dirty="0" smtClean="0"/>
              <a:t>Do observation ratings correspond with other indicators of teaching quality or effectiveness?</a:t>
            </a:r>
          </a:p>
          <a:p>
            <a:pPr lvl="1"/>
            <a:r>
              <a:rPr lang="en-GB" dirty="0" smtClean="0"/>
              <a:t>Student learning gains</a:t>
            </a:r>
          </a:p>
          <a:p>
            <a:pPr lvl="1"/>
            <a:r>
              <a:rPr lang="en-GB" dirty="0" smtClean="0"/>
              <a:t>Student ratings</a:t>
            </a:r>
          </a:p>
          <a:p>
            <a:pPr lvl="1"/>
            <a:r>
              <a:rPr lang="en-GB" dirty="0" smtClean="0"/>
              <a:t>Peer (teacher) perceptions</a:t>
            </a:r>
          </a:p>
          <a:p>
            <a:pPr lvl="1"/>
            <a:r>
              <a:rPr lang="en-GB" dirty="0" smtClean="0"/>
              <a:t>Self ratings</a:t>
            </a:r>
          </a:p>
          <a:p>
            <a:r>
              <a:rPr lang="en-GB" dirty="0" smtClean="0"/>
              <a:t>Are they consistent? </a:t>
            </a:r>
          </a:p>
          <a:p>
            <a:pPr lvl="1"/>
            <a:r>
              <a:rPr lang="en-GB" dirty="0"/>
              <a:t>Across </a:t>
            </a:r>
            <a:r>
              <a:rPr lang="en-GB" dirty="0" smtClean="0"/>
              <a:t>occasions</a:t>
            </a:r>
          </a:p>
          <a:p>
            <a:pPr lvl="1"/>
            <a:r>
              <a:rPr lang="en-GB" dirty="0"/>
              <a:t>Across </a:t>
            </a:r>
            <a:r>
              <a:rPr lang="en-GB" dirty="0" err="1" smtClean="0"/>
              <a:t>raters</a:t>
            </a:r>
            <a:endParaRPr lang="en-GB" dirty="0" smtClean="0"/>
          </a:p>
          <a:p>
            <a:r>
              <a:rPr lang="en-GB" dirty="0" smtClean="0"/>
              <a:t>Are ratings influenced by spurious confounds</a:t>
            </a:r>
          </a:p>
          <a:p>
            <a:pPr lvl="1"/>
            <a:r>
              <a:rPr lang="en-GB" dirty="0" smtClean="0"/>
              <a:t>Charisma, Confidence, Subject matter, Students’ behaviour, Time of day</a:t>
            </a:r>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5</a:t>
            </a:fld>
            <a:endParaRPr lang="en-US"/>
          </a:p>
        </p:txBody>
      </p:sp>
    </p:spTree>
    <p:extLst>
      <p:ext uri="{BB962C8B-B14F-4D97-AF65-F5344CB8AC3E}">
        <p14:creationId xmlns:p14="http://schemas.microsoft.com/office/powerpoint/2010/main" val="38979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1008112"/>
          </a:xfrm>
        </p:spPr>
        <p:txBody>
          <a:bodyPr>
            <a:normAutofit fontScale="90000"/>
          </a:bodyPr>
          <a:lstStyle/>
          <a:p>
            <a:r>
              <a:rPr lang="en-GB" dirty="0" smtClean="0"/>
              <a:t>Does observation improve teaching? </a:t>
            </a:r>
            <a:endParaRPr lang="en-GB" dirty="0"/>
          </a:p>
        </p:txBody>
      </p:sp>
      <p:sp>
        <p:nvSpPr>
          <p:cNvPr id="3" name="Content Placeholder 2"/>
          <p:cNvSpPr>
            <a:spLocks noGrp="1"/>
          </p:cNvSpPr>
          <p:nvPr>
            <p:ph idx="1"/>
          </p:nvPr>
        </p:nvSpPr>
        <p:spPr>
          <a:xfrm>
            <a:off x="684213" y="1268760"/>
            <a:ext cx="7772400" cy="4824536"/>
          </a:xfrm>
        </p:spPr>
        <p:txBody>
          <a:bodyPr>
            <a:normAutofit lnSpcReduction="10000"/>
          </a:bodyPr>
          <a:lstStyle/>
          <a:p>
            <a:r>
              <a:rPr lang="en-GB" dirty="0" smtClean="0"/>
              <a:t>Need studies with</a:t>
            </a:r>
          </a:p>
          <a:p>
            <a:pPr lvl="1"/>
            <a:r>
              <a:rPr lang="en-GB" dirty="0" smtClean="0"/>
              <a:t>Clearly defined intervention</a:t>
            </a:r>
          </a:p>
          <a:p>
            <a:pPr lvl="1"/>
            <a:r>
              <a:rPr lang="en-GB" dirty="0" smtClean="0"/>
              <a:t>High quality outcome measures (student learning)</a:t>
            </a:r>
          </a:p>
          <a:p>
            <a:pPr lvl="1"/>
            <a:r>
              <a:rPr lang="en-GB" dirty="0" smtClean="0"/>
              <a:t>Good control of counterfactual (</a:t>
            </a:r>
            <a:r>
              <a:rPr lang="en-GB" dirty="0" err="1" smtClean="0"/>
              <a:t>eg</a:t>
            </a:r>
            <a:r>
              <a:rPr lang="en-GB" dirty="0" smtClean="0"/>
              <a:t> RCT)</a:t>
            </a:r>
          </a:p>
          <a:p>
            <a:pPr lvl="1"/>
            <a:r>
              <a:rPr lang="en-GB" dirty="0" smtClean="0"/>
              <a:t>Adequate sample (ideally UK)</a:t>
            </a:r>
          </a:p>
          <a:p>
            <a:pPr lvl="1"/>
            <a:r>
              <a:rPr lang="en-GB" dirty="0" smtClean="0"/>
              <a:t>Measures of sustained impact</a:t>
            </a:r>
          </a:p>
          <a:p>
            <a:pPr lvl="1"/>
            <a:r>
              <a:rPr lang="en-GB" dirty="0" smtClean="0"/>
              <a:t>Independence of evaluator &amp; developer</a:t>
            </a:r>
          </a:p>
          <a:p>
            <a:r>
              <a:rPr lang="en-GB" dirty="0" smtClean="0"/>
              <a:t>Key questions</a:t>
            </a:r>
          </a:p>
          <a:p>
            <a:pPr lvl="1"/>
            <a:r>
              <a:rPr lang="en-GB" dirty="0" smtClean="0"/>
              <a:t>Impact of formative </a:t>
            </a:r>
            <a:r>
              <a:rPr lang="en-GB" dirty="0" err="1" smtClean="0"/>
              <a:t>obs</a:t>
            </a:r>
            <a:r>
              <a:rPr lang="en-GB" dirty="0" smtClean="0"/>
              <a:t> on student outcomes</a:t>
            </a:r>
          </a:p>
          <a:p>
            <a:pPr lvl="1"/>
            <a:r>
              <a:rPr lang="en-GB" dirty="0" smtClean="0"/>
              <a:t>Costs of observing (</a:t>
            </a:r>
            <a:r>
              <a:rPr lang="en-GB" dirty="0" err="1" smtClean="0"/>
              <a:t>inc</a:t>
            </a:r>
            <a:r>
              <a:rPr lang="en-GB" dirty="0" smtClean="0"/>
              <a:t> opportunity costs)</a:t>
            </a:r>
          </a:p>
          <a:p>
            <a:pPr lvl="1"/>
            <a:r>
              <a:rPr lang="en-GB" dirty="0" smtClean="0"/>
              <a:t>Feasibility &amp; optimum cost-benefit</a:t>
            </a:r>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6</a:t>
            </a:fld>
            <a:endParaRPr lang="en-US"/>
          </a:p>
        </p:txBody>
      </p:sp>
    </p:spTree>
    <p:extLst>
      <p:ext uri="{BB962C8B-B14F-4D97-AF65-F5344CB8AC3E}">
        <p14:creationId xmlns:p14="http://schemas.microsoft.com/office/powerpoint/2010/main" val="1659035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‘Fundamental’ questions</a:t>
            </a:r>
            <a:endParaRPr lang="en-GB" dirty="0"/>
          </a:p>
        </p:txBody>
      </p:sp>
      <p:sp>
        <p:nvSpPr>
          <p:cNvPr id="3" name="Content Placeholder 2"/>
          <p:cNvSpPr>
            <a:spLocks noGrp="1"/>
          </p:cNvSpPr>
          <p:nvPr>
            <p:ph idx="1"/>
          </p:nvPr>
        </p:nvSpPr>
        <p:spPr/>
        <p:txBody>
          <a:bodyPr/>
          <a:lstStyle/>
          <a:p>
            <a:r>
              <a:rPr lang="en-GB" dirty="0" smtClean="0"/>
              <a:t>What is good/effective teaching?</a:t>
            </a:r>
          </a:p>
          <a:p>
            <a:pPr lvl="1"/>
            <a:r>
              <a:rPr lang="en-GB" dirty="0" smtClean="0"/>
              <a:t>Define in terms of student outcomes (</a:t>
            </a:r>
            <a:r>
              <a:rPr lang="en-GB" dirty="0" err="1" smtClean="0"/>
              <a:t>cf</a:t>
            </a:r>
            <a:r>
              <a:rPr lang="en-GB" dirty="0" smtClean="0"/>
              <a:t> teacher behaviours, moral values/characteristics)</a:t>
            </a:r>
          </a:p>
          <a:p>
            <a:pPr lvl="1"/>
            <a:r>
              <a:rPr lang="en-GB" dirty="0" smtClean="0"/>
              <a:t>Outcomes need not just be standardised tests of maths and reading (but mostly are)</a:t>
            </a:r>
          </a:p>
          <a:p>
            <a:r>
              <a:rPr lang="en-GB" dirty="0" smtClean="0"/>
              <a:t>Can we keep it qualitative?</a:t>
            </a:r>
          </a:p>
          <a:p>
            <a:pPr lvl="1"/>
            <a:r>
              <a:rPr lang="en-GB" dirty="0" smtClean="0"/>
              <a:t>If qualitative judgements are evaluative, the same issues arise</a:t>
            </a:r>
          </a:p>
          <a:p>
            <a:pPr lvl="1"/>
            <a:r>
              <a:rPr lang="en-GB" dirty="0" smtClean="0"/>
              <a:t>If they are not evaluative, what is the point?</a:t>
            </a:r>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7</a:t>
            </a:fld>
            <a:endParaRPr lang="en-US"/>
          </a:p>
        </p:txBody>
      </p:sp>
    </p:spTree>
    <p:extLst>
      <p:ext uri="{BB962C8B-B14F-4D97-AF65-F5344CB8AC3E}">
        <p14:creationId xmlns:p14="http://schemas.microsoft.com/office/powerpoint/2010/main" val="73219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603250" y="1332855"/>
            <a:ext cx="7877175" cy="3253434"/>
          </a:xfrm>
        </p:spPr>
        <p:txBody>
          <a:bodyPr/>
          <a:lstStyle/>
          <a:p>
            <a:r>
              <a:rPr lang="en-GB" sz="6000" dirty="0" smtClean="0"/>
              <a:t>Evidence of validity</a:t>
            </a:r>
            <a:endParaRPr lang="en-US" sz="6000" dirty="0" smtClean="0"/>
          </a:p>
        </p:txBody>
      </p:sp>
    </p:spTree>
    <p:extLst>
      <p:ext uri="{BB962C8B-B14F-4D97-AF65-F5344CB8AC3E}">
        <p14:creationId xmlns:p14="http://schemas.microsoft.com/office/powerpoint/2010/main" val="2090352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from MET Project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Observation protocols:</a:t>
            </a:r>
          </a:p>
          <a:p>
            <a:pPr lvl="1"/>
            <a:r>
              <a:rPr lang="en-GB" dirty="0"/>
              <a:t>CLASS </a:t>
            </a:r>
            <a:r>
              <a:rPr lang="en-GB" sz="1600" dirty="0">
                <a:hlinkClick r:id="rId3"/>
              </a:rPr>
              <a:t>http://</a:t>
            </a:r>
            <a:r>
              <a:rPr lang="en-GB" sz="1600" dirty="0" smtClean="0">
                <a:hlinkClick r:id="rId3"/>
              </a:rPr>
              <a:t>metproject.org/resources/CLASS_10_29_10.pdf</a:t>
            </a:r>
            <a:r>
              <a:rPr lang="en-GB" sz="1600" dirty="0" smtClean="0"/>
              <a:t> </a:t>
            </a:r>
            <a:r>
              <a:rPr lang="en-GB" dirty="0" smtClean="0"/>
              <a:t> </a:t>
            </a:r>
            <a:endParaRPr lang="en-GB" dirty="0"/>
          </a:p>
          <a:p>
            <a:pPr lvl="1"/>
            <a:r>
              <a:rPr lang="en-GB" dirty="0"/>
              <a:t>FFT </a:t>
            </a:r>
            <a:r>
              <a:rPr lang="en-GB" sz="1600" dirty="0" smtClean="0">
                <a:hlinkClick r:id="rId4"/>
              </a:rPr>
              <a:t>http://metproject.org/resources/Danielson%20FFT_10_29_10.pdf</a:t>
            </a:r>
            <a:r>
              <a:rPr lang="en-GB" dirty="0"/>
              <a:t> </a:t>
            </a:r>
          </a:p>
          <a:p>
            <a:pPr lvl="1"/>
            <a:r>
              <a:rPr lang="en-GB" dirty="0"/>
              <a:t>MQI </a:t>
            </a:r>
            <a:r>
              <a:rPr lang="en-GB" sz="1600" dirty="0">
                <a:hlinkClick r:id="rId5"/>
              </a:rPr>
              <a:t>http://</a:t>
            </a:r>
            <a:r>
              <a:rPr lang="en-GB" sz="1600" dirty="0" smtClean="0">
                <a:hlinkClick r:id="rId5"/>
              </a:rPr>
              <a:t>metproject.org/resources/MQI_10_29_10.pdf</a:t>
            </a:r>
            <a:r>
              <a:rPr lang="en-GB" sz="1600" dirty="0" smtClean="0"/>
              <a:t> </a:t>
            </a:r>
            <a:r>
              <a:rPr lang="en-GB" dirty="0" smtClean="0"/>
              <a:t> </a:t>
            </a:r>
            <a:endParaRPr lang="en-GB" dirty="0"/>
          </a:p>
          <a:p>
            <a:pPr lvl="1"/>
            <a:r>
              <a:rPr lang="en-GB" dirty="0"/>
              <a:t>PLATO </a:t>
            </a:r>
            <a:r>
              <a:rPr lang="en-GB" sz="1600" dirty="0">
                <a:hlinkClick r:id="rId6"/>
              </a:rPr>
              <a:t>http://</a:t>
            </a:r>
            <a:r>
              <a:rPr lang="en-GB" sz="1600" dirty="0" smtClean="0">
                <a:hlinkClick r:id="rId6"/>
              </a:rPr>
              <a:t>metproject.org/resources/PLATO_10_29_10.pdf</a:t>
            </a:r>
            <a:r>
              <a:rPr lang="en-GB" sz="1600" dirty="0" smtClean="0"/>
              <a:t> </a:t>
            </a:r>
            <a:r>
              <a:rPr lang="en-GB" dirty="0" smtClean="0"/>
              <a:t> </a:t>
            </a:r>
          </a:p>
          <a:p>
            <a:r>
              <a:rPr lang="en-GB" dirty="0" smtClean="0"/>
              <a:t>Reliabilities for observation ratings from 0.24 – 0.68 </a:t>
            </a:r>
            <a:r>
              <a:rPr lang="en-GB" dirty="0" smtClean="0">
                <a:solidFill>
                  <a:schemeClr val="bg1">
                    <a:lumMod val="65000"/>
                  </a:schemeClr>
                </a:solidFill>
              </a:rPr>
              <a:t>(</a:t>
            </a:r>
            <a:r>
              <a:rPr lang="en-GB" dirty="0" err="1" smtClean="0">
                <a:solidFill>
                  <a:schemeClr val="bg1">
                    <a:lumMod val="65000"/>
                  </a:schemeClr>
                </a:solidFill>
              </a:rPr>
              <a:t>Mihaly</a:t>
            </a:r>
            <a:r>
              <a:rPr lang="en-GB" dirty="0" smtClean="0">
                <a:solidFill>
                  <a:schemeClr val="bg1">
                    <a:lumMod val="65000"/>
                  </a:schemeClr>
                </a:solidFill>
              </a:rPr>
              <a:t> et al, 2013, p22)</a:t>
            </a:r>
          </a:p>
          <a:p>
            <a:r>
              <a:rPr lang="en-GB" dirty="0" smtClean="0"/>
              <a:t>Correlations between observation and value-added from 0.17 – 0.42, median 0.30 </a:t>
            </a:r>
            <a:r>
              <a:rPr lang="en-GB" dirty="0" smtClean="0">
                <a:solidFill>
                  <a:schemeClr val="bg1">
                    <a:lumMod val="65000"/>
                  </a:schemeClr>
                </a:solidFill>
              </a:rPr>
              <a:t>(p24)</a:t>
            </a:r>
          </a:p>
          <a:p>
            <a:r>
              <a:rPr lang="en-GB" dirty="0"/>
              <a:t>Correlations between observation and </a:t>
            </a:r>
            <a:r>
              <a:rPr lang="en-GB" dirty="0" smtClean="0"/>
              <a:t>student ratings </a:t>
            </a:r>
            <a:r>
              <a:rPr lang="en-GB" dirty="0"/>
              <a:t>from </a:t>
            </a:r>
            <a:r>
              <a:rPr lang="en-GB" dirty="0" smtClean="0"/>
              <a:t>0.21 </a:t>
            </a:r>
            <a:r>
              <a:rPr lang="en-GB" dirty="0"/>
              <a:t>– </a:t>
            </a:r>
            <a:r>
              <a:rPr lang="en-GB" dirty="0" smtClean="0"/>
              <a:t>0.57, median 0.44 </a:t>
            </a:r>
            <a:r>
              <a:rPr lang="en-GB" dirty="0">
                <a:solidFill>
                  <a:schemeClr val="bg1">
                    <a:lumMod val="65000"/>
                  </a:schemeClr>
                </a:solidFill>
              </a:rPr>
              <a:t>(p24</a:t>
            </a:r>
            <a:r>
              <a:rPr lang="en-GB" dirty="0" smtClean="0">
                <a:solidFill>
                  <a:schemeClr val="bg1">
                    <a:lumMod val="65000"/>
                  </a:schemeClr>
                </a:solidFill>
              </a:rPr>
              <a:t>)</a:t>
            </a:r>
          </a:p>
          <a:p>
            <a:endParaRPr lang="en-GB" dirty="0"/>
          </a:p>
        </p:txBody>
      </p:sp>
      <p:sp>
        <p:nvSpPr>
          <p:cNvPr id="4" name="Slide Number Placeholder 3"/>
          <p:cNvSpPr>
            <a:spLocks noGrp="1"/>
          </p:cNvSpPr>
          <p:nvPr>
            <p:ph type="sldNum" sz="quarter" idx="12"/>
          </p:nvPr>
        </p:nvSpPr>
        <p:spPr/>
        <p:txBody>
          <a:bodyPr/>
          <a:lstStyle/>
          <a:p>
            <a:pPr>
              <a:defRPr/>
            </a:pPr>
            <a:fld id="{B8CE7F47-FE1A-48F9-9977-E098381F23D1}" type="slidenum">
              <a:rPr lang="en-US" smtClean="0"/>
              <a:pPr>
                <a:defRPr/>
              </a:pPr>
              <a:t>9</a:t>
            </a:fld>
            <a:endParaRPr lang="en-US"/>
          </a:p>
        </p:txBody>
      </p:sp>
    </p:spTree>
    <p:extLst>
      <p:ext uri="{BB962C8B-B14F-4D97-AF65-F5344CB8AC3E}">
        <p14:creationId xmlns:p14="http://schemas.microsoft.com/office/powerpoint/2010/main" val="1423886706"/>
      </p:ext>
    </p:extLst>
  </p:cSld>
  <p:clrMapOvr>
    <a:masterClrMapping/>
  </p:clrMapOvr>
</p:sld>
</file>

<file path=ppt/theme/theme1.xml><?xml version="1.0" encoding="utf-8"?>
<a:theme xmlns:a="http://schemas.openxmlformats.org/drawingml/2006/main" name="DU CEM">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 CEM</Template>
  <TotalTime>8211</TotalTime>
  <Words>2434</Words>
  <Application>Microsoft Office PowerPoint</Application>
  <PresentationFormat>On-screen Show (4:3)</PresentationFormat>
  <Paragraphs>243</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DU CEM</vt:lpstr>
      <vt:lpstr>Lesson Observation  It’s harder than you think</vt:lpstr>
      <vt:lpstr>Lesson Observation  It’s harder than you think</vt:lpstr>
      <vt:lpstr>What kinds of evidence do we need?</vt:lpstr>
      <vt:lpstr>researchED2013 Classroom observation: The new Brain Gym?</vt:lpstr>
      <vt:lpstr>Can observers judge the quality/effectiveness of teaching?</vt:lpstr>
      <vt:lpstr>Does observation improve teaching? </vt:lpstr>
      <vt:lpstr>‘Fundamental’ questions</vt:lpstr>
      <vt:lpstr>Evidence of validity</vt:lpstr>
      <vt:lpstr>Evidence from MET Project</vt:lpstr>
      <vt:lpstr>Do We Know a Successful Teacher When We See One?</vt:lpstr>
      <vt:lpstr>Reliability</vt:lpstr>
      <vt:lpstr>Validity</vt:lpstr>
      <vt:lpstr>How can something that feels so right  be so wrong?</vt:lpstr>
      <vt:lpstr>Obvious – but not true Why do we believe we can spot good teaching?</vt:lpstr>
      <vt:lpstr>Poor Proxies for Learning</vt:lpstr>
      <vt:lpstr>PowerPoint Presentation</vt:lpstr>
      <vt:lpstr>PowerPoint Presentation</vt:lpstr>
      <vt:lpstr>PowerPoint Presentation</vt:lpstr>
      <vt:lpstr>Impact of observation</vt:lpstr>
      <vt:lpstr>Formative observation</vt:lpstr>
      <vt:lpstr>Existing evidence</vt:lpstr>
      <vt:lpstr>PowerPoint Presentation</vt:lpstr>
      <vt:lpstr>Recommendations</vt:lpstr>
      <vt:lpstr>What should we do?</vt:lpstr>
    </vt:vector>
  </TitlesOfParts>
  <Company>CEM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Ofsted:  Part of the Problem or  Part of the Solution?</dc:title>
  <dc:creator>Robert Coe</dc:creator>
  <cp:lastModifiedBy>Andrew Peill</cp:lastModifiedBy>
  <cp:revision>75</cp:revision>
  <dcterms:created xsi:type="dcterms:W3CDTF">2013-11-03T21:01:21Z</dcterms:created>
  <dcterms:modified xsi:type="dcterms:W3CDTF">2019-10-18T09:38:11Z</dcterms:modified>
</cp:coreProperties>
</file>