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omments/comment1.xml" ContentType="application/vnd.openxmlformats-officedocument.presentationml.comments+xml"/>
  <Override PartName="/ppt/charts/chart3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handoutMasterIdLst>
    <p:handoutMasterId r:id="rId45"/>
  </p:handoutMasterIdLst>
  <p:sldIdLst>
    <p:sldId id="256" r:id="rId2"/>
    <p:sldId id="345" r:id="rId3"/>
    <p:sldId id="257" r:id="rId4"/>
    <p:sldId id="342" r:id="rId5"/>
    <p:sldId id="343" r:id="rId6"/>
    <p:sldId id="263" r:id="rId7"/>
    <p:sldId id="339" r:id="rId8"/>
    <p:sldId id="344" r:id="rId9"/>
    <p:sldId id="258" r:id="rId10"/>
    <p:sldId id="264" r:id="rId11"/>
    <p:sldId id="265" r:id="rId12"/>
    <p:sldId id="266" r:id="rId13"/>
    <p:sldId id="271" r:id="rId14"/>
    <p:sldId id="259" r:id="rId15"/>
    <p:sldId id="272" r:id="rId16"/>
    <p:sldId id="273" r:id="rId17"/>
    <p:sldId id="275" r:id="rId18"/>
    <p:sldId id="278" r:id="rId19"/>
    <p:sldId id="280" r:id="rId20"/>
    <p:sldId id="281" r:id="rId21"/>
    <p:sldId id="304" r:id="rId22"/>
    <p:sldId id="260" r:id="rId23"/>
    <p:sldId id="290" r:id="rId24"/>
    <p:sldId id="291" r:id="rId25"/>
    <p:sldId id="293" r:id="rId26"/>
    <p:sldId id="294" r:id="rId27"/>
    <p:sldId id="295" r:id="rId28"/>
    <p:sldId id="296" r:id="rId29"/>
    <p:sldId id="297" r:id="rId30"/>
    <p:sldId id="303" r:id="rId31"/>
    <p:sldId id="261" r:id="rId32"/>
    <p:sldId id="262" r:id="rId33"/>
    <p:sldId id="305" r:id="rId34"/>
    <p:sldId id="308" r:id="rId35"/>
    <p:sldId id="316" r:id="rId36"/>
    <p:sldId id="317" r:id="rId37"/>
    <p:sldId id="318" r:id="rId38"/>
    <p:sldId id="321" r:id="rId39"/>
    <p:sldId id="326" r:id="rId40"/>
    <p:sldId id="331" r:id="rId41"/>
    <p:sldId id="335" r:id="rId42"/>
    <p:sldId id="288" r:id="rId43"/>
  </p:sldIdLst>
  <p:sldSz cx="9144000" cy="6858000" type="screen4x3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Howie" initials="S" lastIdx="18" clrIdx="0"/>
  <p:cmAuthor id="2" name="Peter Tymms" initials="PT" lastIdx="2" clrIdx="1">
    <p:extLst>
      <p:ext uri="{19B8F6BF-5375-455C-9EA6-DF929625EA0E}">
        <p15:presenceInfo xmlns:p15="http://schemas.microsoft.com/office/powerpoint/2012/main" userId="S-1-5-21-1018390623-259404335-1236795852-10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12478127734034"/>
          <c:y val="4.4057617797775277E-2"/>
          <c:w val="0.5740363444152814"/>
          <c:h val="0.85653105861767276"/>
        </c:manualLayout>
      </c:layout>
      <c:lineChart>
        <c:grouping val="standard"/>
        <c:varyColors val="0"/>
        <c:ser>
          <c:idx val="0"/>
          <c:order val="0"/>
          <c:tx>
            <c:strRef>
              <c:f>Sheet1!$E$2</c:f>
              <c:strCache>
                <c:ptCount val="1"/>
                <c:pt idx="0">
                  <c:v>Maths with maths</c:v>
                </c:pt>
              </c:strCache>
            </c:strRef>
          </c:tx>
          <c:cat>
            <c:strRef>
              <c:f>Sheet1!$A$1:$D$1</c:f>
              <c:strCache>
                <c:ptCount val="4"/>
                <c:pt idx="0">
                  <c:v>End of R</c:v>
                </c:pt>
                <c:pt idx="1">
                  <c:v>KS1</c:v>
                </c:pt>
                <c:pt idx="2">
                  <c:v>KS2</c:v>
                </c:pt>
                <c:pt idx="3">
                  <c:v>GCSE</c:v>
                </c:pt>
              </c:strCache>
            </c:strRef>
          </c:cat>
          <c:val>
            <c:numRef>
              <c:f>Sheet1!$A$2:$D$2</c:f>
              <c:numCache>
                <c:formatCode>General</c:formatCode>
                <c:ptCount val="4"/>
                <c:pt idx="0">
                  <c:v>0.71</c:v>
                </c:pt>
                <c:pt idx="1">
                  <c:v>0.53</c:v>
                </c:pt>
                <c:pt idx="2">
                  <c:v>0.56999999999999995</c:v>
                </c:pt>
                <c:pt idx="3">
                  <c:v>0.48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2FD-4A8E-B758-0789E61C7F5F}"/>
            </c:ext>
          </c:extLst>
        </c:ser>
        <c:ser>
          <c:idx val="1"/>
          <c:order val="1"/>
          <c:tx>
            <c:strRef>
              <c:f>Sheet1!$E$3</c:f>
              <c:strCache>
                <c:ptCount val="1"/>
                <c:pt idx="0">
                  <c:v>Reading with reading/Eng</c:v>
                </c:pt>
              </c:strCache>
            </c:strRef>
          </c:tx>
          <c:cat>
            <c:strRef>
              <c:f>Sheet1!$A$1:$D$1</c:f>
              <c:strCache>
                <c:ptCount val="4"/>
                <c:pt idx="0">
                  <c:v>End of R</c:v>
                </c:pt>
                <c:pt idx="1">
                  <c:v>KS1</c:v>
                </c:pt>
                <c:pt idx="2">
                  <c:v>KS2</c:v>
                </c:pt>
                <c:pt idx="3">
                  <c:v>GCSE</c:v>
                </c:pt>
              </c:strCache>
            </c:strRef>
          </c:cat>
          <c:val>
            <c:numRef>
              <c:f>Sheet1!$A$3:$D$3</c:f>
              <c:numCache>
                <c:formatCode>General</c:formatCode>
                <c:ptCount val="4"/>
                <c:pt idx="0">
                  <c:v>0.72</c:v>
                </c:pt>
                <c:pt idx="1">
                  <c:v>0.54</c:v>
                </c:pt>
                <c:pt idx="2">
                  <c:v>0.56999999999999995</c:v>
                </c:pt>
                <c:pt idx="3">
                  <c:v>0.48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2FD-4A8E-B758-0789E61C7F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412800"/>
        <c:axId val="35210752"/>
      </c:lineChart>
      <c:catAx>
        <c:axId val="34412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5210752"/>
        <c:crosses val="autoZero"/>
        <c:auto val="1"/>
        <c:lblAlgn val="ctr"/>
        <c:lblOffset val="100"/>
        <c:noMultiLvlLbl val="0"/>
      </c:catAx>
      <c:valAx>
        <c:axId val="3521075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441280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dirty="0"/>
              <a:t>Tracking kids from effective</a:t>
            </a:r>
            <a:r>
              <a:rPr lang="en-GB" baseline="0" dirty="0"/>
              <a:t> classes</a:t>
            </a:r>
            <a:endParaRPr lang="en-GB" dirty="0"/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Reading Reception</c:v>
                </c:pt>
              </c:strCache>
            </c:strRef>
          </c:tx>
          <c:cat>
            <c:strRef>
              <c:f>Sheet1!$B$1:$F$1</c:f>
              <c:strCache>
                <c:ptCount val="5"/>
                <c:pt idx="0">
                  <c:v>SOR</c:v>
                </c:pt>
                <c:pt idx="1">
                  <c:v>EOR</c:v>
                </c:pt>
                <c:pt idx="2">
                  <c:v>KS1</c:v>
                </c:pt>
                <c:pt idx="3">
                  <c:v>KS2</c:v>
                </c:pt>
                <c:pt idx="4">
                  <c:v>GCSE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-0.105</c:v>
                </c:pt>
                <c:pt idx="1">
                  <c:v>0.92800000000000005</c:v>
                </c:pt>
                <c:pt idx="2">
                  <c:v>0.16500000000000001</c:v>
                </c:pt>
                <c:pt idx="3">
                  <c:v>0.13600000000000001</c:v>
                </c:pt>
                <c:pt idx="4">
                  <c:v>0.129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1A4-473C-BD5E-3FE2A50B144D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Maths Reception</c:v>
                </c:pt>
              </c:strCache>
            </c:strRef>
          </c:tx>
          <c:cat>
            <c:strRef>
              <c:f>Sheet1!$B$1:$F$1</c:f>
              <c:strCache>
                <c:ptCount val="5"/>
                <c:pt idx="0">
                  <c:v>SOR</c:v>
                </c:pt>
                <c:pt idx="1">
                  <c:v>EOR</c:v>
                </c:pt>
                <c:pt idx="2">
                  <c:v>KS1</c:v>
                </c:pt>
                <c:pt idx="3">
                  <c:v>KS2</c:v>
                </c:pt>
                <c:pt idx="4">
                  <c:v>GCSE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-0.06</c:v>
                </c:pt>
                <c:pt idx="1">
                  <c:v>0.748</c:v>
                </c:pt>
                <c:pt idx="2">
                  <c:v>0.13700000000000001</c:v>
                </c:pt>
                <c:pt idx="3">
                  <c:v>0.16500000000000001</c:v>
                </c:pt>
                <c:pt idx="4">
                  <c:v>0.115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1A4-473C-BD5E-3FE2A50B14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825920"/>
        <c:axId val="35827712"/>
      </c:lineChart>
      <c:catAx>
        <c:axId val="358259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5827712"/>
        <c:crosses val="autoZero"/>
        <c:auto val="1"/>
        <c:lblAlgn val="ctr"/>
        <c:lblOffset val="100"/>
        <c:noMultiLvlLbl val="0"/>
      </c:catAx>
      <c:valAx>
        <c:axId val="358277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82592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C8BE-4D23-BBDD-19C7F04B4C07}"/>
              </c:ext>
            </c:extLst>
          </c:dPt>
          <c:dPt>
            <c:idx val="1"/>
            <c:invertIfNegative val="0"/>
            <c:bubble3D val="0"/>
            <c:spPr>
              <a:noFill/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C8BE-4D23-BBDD-19C7F04B4C07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C8BE-4D23-BBDD-19C7F04B4C07}"/>
              </c:ext>
            </c:extLst>
          </c:dPt>
          <c:dPt>
            <c:idx val="3"/>
            <c:invertIfNegative val="0"/>
            <c:bubble3D val="0"/>
            <c:spPr>
              <a:noFill/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C8BE-4D23-BBDD-19C7F04B4C07}"/>
              </c:ext>
            </c:extLst>
          </c:dPt>
          <c:dPt>
            <c:idx val="4"/>
            <c:invertIfNegative val="0"/>
            <c:bubble3D val="0"/>
            <c:spPr>
              <a:noFill/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C8BE-4D23-BBDD-19C7F04B4C07}"/>
              </c:ext>
            </c:extLst>
          </c:dPt>
          <c:dPt>
            <c:idx val="5"/>
            <c:invertIfNegative val="0"/>
            <c:bubble3D val="0"/>
            <c:spPr>
              <a:noFill/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B-C8BE-4D23-BBDD-19C7F04B4C07}"/>
              </c:ext>
            </c:extLst>
          </c:dPt>
          <c:dPt>
            <c:idx val="6"/>
            <c:invertIfNegative val="0"/>
            <c:bubble3D val="0"/>
            <c:spPr>
              <a:noFill/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D-C8BE-4D23-BBDD-19C7F04B4C07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F-C8BE-4D23-BBDD-19C7F04B4C07}"/>
              </c:ext>
            </c:extLst>
          </c:dPt>
          <c:dPt>
            <c:idx val="8"/>
            <c:invertIfNegative val="0"/>
            <c:bubble3D val="0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2-E8BF-4C28-A9A4-BEBF84E4B9FC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11-C8BE-4D23-BBDD-19C7F04B4C07}"/>
              </c:ext>
            </c:extLst>
          </c:dPt>
          <c:cat>
            <c:strRef>
              <c:f>Sheet1!$A$2:$A$15</c:f>
              <c:strCache>
                <c:ptCount val="14"/>
                <c:pt idx="0">
                  <c:v>Behaviour</c:v>
                </c:pt>
                <c:pt idx="1">
                  <c:v>District 3</c:v>
                </c:pt>
                <c:pt idx="2">
                  <c:v>AGE</c:v>
                </c:pt>
                <c:pt idx="3">
                  <c:v>District 2</c:v>
                </c:pt>
                <c:pt idx="4">
                  <c:v>Grade R</c:v>
                </c:pt>
                <c:pt idx="5">
                  <c:v>Old</c:v>
                </c:pt>
                <c:pt idx="6">
                  <c:v>School SES</c:v>
                </c:pt>
                <c:pt idx="7">
                  <c:v>ENGLISH cf Af</c:v>
                </c:pt>
                <c:pt idx="8">
                  <c:v>ISIXHOSA cf Af</c:v>
                </c:pt>
                <c:pt idx="9">
                  <c:v>Female cf male</c:v>
                </c:pt>
                <c:pt idx="10">
                  <c:v>SES</c:v>
                </c:pt>
                <c:pt idx="11">
                  <c:v>School</c:v>
                </c:pt>
                <c:pt idx="12">
                  <c:v>Starting maths</c:v>
                </c:pt>
                <c:pt idx="13">
                  <c:v>Starting reading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-0.39</c:v>
                </c:pt>
                <c:pt idx="1">
                  <c:v>-0.11</c:v>
                </c:pt>
                <c:pt idx="2">
                  <c:v>-7.0000000000000007E-2</c:v>
                </c:pt>
                <c:pt idx="3">
                  <c:v>-0.05</c:v>
                </c:pt>
                <c:pt idx="4">
                  <c:v>-0.02</c:v>
                </c:pt>
                <c:pt idx="5">
                  <c:v>0.06</c:v>
                </c:pt>
                <c:pt idx="6">
                  <c:v>0.1</c:v>
                </c:pt>
                <c:pt idx="7">
                  <c:v>0.08</c:v>
                </c:pt>
                <c:pt idx="8">
                  <c:v>0.13</c:v>
                </c:pt>
                <c:pt idx="9">
                  <c:v>0.09</c:v>
                </c:pt>
                <c:pt idx="10">
                  <c:v>0.18</c:v>
                </c:pt>
                <c:pt idx="11">
                  <c:v>0.49</c:v>
                </c:pt>
                <c:pt idx="12">
                  <c:v>0.47</c:v>
                </c:pt>
                <c:pt idx="13">
                  <c:v>1.22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C8BE-4D23-BBDD-19C7F04B4C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1469696"/>
        <c:axId val="73958144"/>
      </c:barChart>
      <c:catAx>
        <c:axId val="5146969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3958144"/>
        <c:crosses val="autoZero"/>
        <c:auto val="1"/>
        <c:lblAlgn val="ctr"/>
        <c:lblOffset val="100"/>
        <c:noMultiLvlLbl val="0"/>
      </c:catAx>
      <c:valAx>
        <c:axId val="7395814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514696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3-16T09:58:06.471" idx="18">
    <p:pos x="10" y="10"/>
    <p:text>areyou going to present proficiency levels in addition to topics?</p:text>
    <p:extLst>
      <p:ext uri="{C676402C-5697-4E1C-873F-D02D1690AC5C}">
        <p15:threadingInfo xmlns:p15="http://schemas.microsoft.com/office/powerpoint/2012/main" timeZoneBias="-12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106D699-8F7E-4E9C-9E7A-C46BE0A7F69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AC233C-A3E3-4343-B032-1D4B26DF23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6BB06D-FFB1-4B90-882A-ACDDF2F5CE17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2A73B5-C6EE-409E-872D-98B16B6031E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1FC2C-0F54-4C00-A84C-7C32E9DBBBB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22DA8-BBF9-4CD9-8AC2-56434C23B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53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F7BA4-6EC8-4685-A241-4CA7BE89755D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E8E5D-64E2-4250-B15D-9ECAD2546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481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FCC0FAD8-94F8-424C-A588-F5EBB5B7CE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7738" y="747713"/>
            <a:ext cx="4967287" cy="3725862"/>
          </a:xfrm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4B1B7745-B82C-491B-9769-0DB38F04BC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725930"/>
            <a:ext cx="5029200" cy="447210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2195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D89DF7D9-7257-4D4A-9F41-576D537595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78F0854C-47F1-4363-AE0E-6360C4B379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384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652A48A2-8E4F-408B-A16E-DE0AA9746E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7738" y="746125"/>
            <a:ext cx="4967287" cy="3727450"/>
          </a:xfrm>
          <a:ln/>
        </p:spPr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0ED10C03-2B14-4FC6-8F25-D8872F5362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725929"/>
            <a:ext cx="5029200" cy="447383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4575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C0F285EE-90DC-46FE-A6CC-C248226FA4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7738" y="746125"/>
            <a:ext cx="4967287" cy="3727450"/>
          </a:xfrm>
          <a:ln/>
        </p:spPr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3F4A3082-D6C0-478A-ABD4-3F4E02A867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725929"/>
            <a:ext cx="5029200" cy="447383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5788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035886D9-085C-494A-BF87-1E59983546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7738" y="746125"/>
            <a:ext cx="4967287" cy="3727450"/>
          </a:xfrm>
          <a:ln/>
        </p:spPr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B728E883-CAFD-430A-8338-6F84DC9F4C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725929"/>
            <a:ext cx="5029200" cy="447383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37209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1296FAD7-D502-40A6-A9C0-D12E698774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7738" y="746125"/>
            <a:ext cx="4967287" cy="3727450"/>
          </a:xfrm>
          <a:ln/>
        </p:spPr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FC566BAF-3F23-422B-BE43-6F0FA10DED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725929"/>
            <a:ext cx="5029200" cy="447383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4501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119C9-927B-444F-A0ED-C24D07589DC5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C221-457D-4487-8101-33674252F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1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119C9-927B-444F-A0ED-C24D07589DC5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C221-457D-4487-8101-33674252F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224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119C9-927B-444F-A0ED-C24D07589DC5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C221-457D-4487-8101-33674252F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917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119C9-927B-444F-A0ED-C24D07589DC5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C221-457D-4487-8101-33674252F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116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119C9-927B-444F-A0ED-C24D07589DC5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C221-457D-4487-8101-33674252F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480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119C9-927B-444F-A0ED-C24D07589DC5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C221-457D-4487-8101-33674252F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998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119C9-927B-444F-A0ED-C24D07589DC5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C221-457D-4487-8101-33674252F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946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119C9-927B-444F-A0ED-C24D07589DC5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C221-457D-4487-8101-33674252F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4645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119C9-927B-444F-A0ED-C24D07589DC5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C221-457D-4487-8101-33674252F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723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119C9-927B-444F-A0ED-C24D07589DC5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C221-457D-4487-8101-33674252F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732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119C9-927B-444F-A0ED-C24D07589DC5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C221-457D-4487-8101-33674252F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204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119C9-927B-444F-A0ED-C24D07589DC5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5C221-457D-4487-8101-33674252FB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858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Copy%20of%20Normal%20curve%20and%20ES2.xl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4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C8C60-B644-487E-BBB1-465BEEBC15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Retirement from CEM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C8C36C-E69D-4197-9D75-AA502064C9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1" y="4079875"/>
            <a:ext cx="6858000" cy="1655762"/>
          </a:xfrm>
        </p:spPr>
        <p:txBody>
          <a:bodyPr>
            <a:normAutofit/>
          </a:bodyPr>
          <a:lstStyle/>
          <a:p>
            <a:r>
              <a:rPr lang="en-GB" sz="3200" dirty="0"/>
              <a:t>Peter Tymms (1987-2016)</a:t>
            </a:r>
            <a:r>
              <a:rPr lang="en-GB" dirty="0"/>
              <a:t> </a:t>
            </a:r>
          </a:p>
          <a:p>
            <a:endParaRPr lang="en-GB" dirty="0"/>
          </a:p>
          <a:p>
            <a:r>
              <a:rPr lang="en-GB" sz="1200" dirty="0"/>
              <a:t>Research Associate  87-90</a:t>
            </a:r>
            <a:br>
              <a:rPr lang="en-GB" sz="1200" dirty="0"/>
            </a:br>
            <a:r>
              <a:rPr lang="en-GB" sz="1200" dirty="0"/>
              <a:t>Newcastle 92-95</a:t>
            </a:r>
            <a:br>
              <a:rPr lang="en-GB" sz="1200" dirty="0"/>
            </a:br>
            <a:r>
              <a:rPr lang="en-GB" sz="1200" dirty="0"/>
              <a:t>Director of CEM 03-10</a:t>
            </a:r>
          </a:p>
        </p:txBody>
      </p:sp>
    </p:spTree>
    <p:extLst>
      <p:ext uri="{BB962C8B-B14F-4D97-AF65-F5344CB8AC3E}">
        <p14:creationId xmlns:p14="http://schemas.microsoft.com/office/powerpoint/2010/main" val="1519930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FFB6B-D742-43DE-9C15-6FC9665A4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b="1" dirty="0"/>
              <a:t>Baseline for PIPS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53A1A-AAFA-4258-A38F-43DC25F03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challenges </a:t>
            </a:r>
          </a:p>
          <a:p>
            <a:pPr lvl="1"/>
            <a:r>
              <a:rPr lang="en-GB" dirty="0"/>
              <a:t>Children do not read nor write</a:t>
            </a:r>
          </a:p>
          <a:p>
            <a:pPr lvl="1"/>
            <a:r>
              <a:rPr lang="en-GB" dirty="0"/>
              <a:t>Limited STM</a:t>
            </a:r>
          </a:p>
          <a:p>
            <a:pPr lvl="1"/>
            <a:r>
              <a:rPr lang="en-GB" dirty="0"/>
              <a:t>Limited time for the assessment</a:t>
            </a:r>
          </a:p>
          <a:p>
            <a:pPr lvl="1"/>
            <a:r>
              <a:rPr lang="en-GB" dirty="0"/>
              <a:t>Limited time to train assessors</a:t>
            </a:r>
          </a:p>
          <a:p>
            <a:pPr lvl="1"/>
            <a:r>
              <a:rPr lang="en-GB" dirty="0"/>
              <a:t>Enormous rage of ages and developmental levels</a:t>
            </a:r>
          </a:p>
          <a:p>
            <a:pPr lvl="1"/>
            <a:r>
              <a:rPr lang="en-GB" dirty="0"/>
              <a:t>Special needs and 1</a:t>
            </a:r>
            <a:r>
              <a:rPr lang="en-GB" baseline="30000" dirty="0"/>
              <a:t>st</a:t>
            </a:r>
            <a:r>
              <a:rPr lang="en-GB" dirty="0"/>
              <a:t> language</a:t>
            </a:r>
          </a:p>
        </p:txBody>
      </p:sp>
    </p:spTree>
    <p:extLst>
      <p:ext uri="{BB962C8B-B14F-4D97-AF65-F5344CB8AC3E}">
        <p14:creationId xmlns:p14="http://schemas.microsoft.com/office/powerpoint/2010/main" val="2248423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C2067-8BC8-4055-8B27-B733ACEF6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Constraints and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37175-B55B-45FC-9CAF-8D7ACEF20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Must be enjoyable</a:t>
            </a:r>
          </a:p>
          <a:p>
            <a:r>
              <a:rPr lang="en-GB" dirty="0"/>
              <a:t>Must be one-to-one</a:t>
            </a:r>
          </a:p>
          <a:p>
            <a:r>
              <a:rPr lang="en-GB" dirty="0"/>
              <a:t>Many short different parts</a:t>
            </a:r>
          </a:p>
          <a:p>
            <a:r>
              <a:rPr lang="en-GB" dirty="0"/>
              <a:t>Use sequences with stopping rules</a:t>
            </a:r>
          </a:p>
          <a:p>
            <a:r>
              <a:rPr lang="en-GB" dirty="0"/>
              <a:t>Recorded sound</a:t>
            </a:r>
          </a:p>
          <a:p>
            <a:r>
              <a:rPr lang="en-GB" dirty="0"/>
              <a:t>Special arrangements for special needs</a:t>
            </a:r>
          </a:p>
          <a:p>
            <a:r>
              <a:rPr lang="en-GB" dirty="0"/>
              <a:t>Separate teacher rating for PSD &amp; behaviour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3712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90D43-C11B-4A71-B409-4D6BD1187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Demo of the Dutch version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7FDE8-AE03-49D9-90AB-6E8BA375D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Story</a:t>
            </a:r>
          </a:p>
        </p:txBody>
      </p:sp>
    </p:spTree>
    <p:extLst>
      <p:ext uri="{BB962C8B-B14F-4D97-AF65-F5344CB8AC3E}">
        <p14:creationId xmlns:p14="http://schemas.microsoft.com/office/powerpoint/2010/main" val="1006999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b="1" dirty="0"/>
              <a:t>Use of the  PIPS</a:t>
            </a:r>
            <a:r>
              <a:rPr lang="en-GB" dirty="0"/>
              <a:t> </a:t>
            </a:r>
            <a:r>
              <a:rPr lang="en-GB" b="1" dirty="0"/>
              <a:t>Baseline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8892480" cy="4525963"/>
          </a:xfrm>
        </p:spPr>
        <p:txBody>
          <a:bodyPr/>
          <a:lstStyle/>
          <a:p>
            <a:r>
              <a:rPr lang="en-GB" dirty="0"/>
              <a:t>Assessed &gt; 2 million children since 1994</a:t>
            </a:r>
          </a:p>
          <a:p>
            <a:r>
              <a:rPr lang="en-GB" dirty="0"/>
              <a:t>Translated/adapted into 12 languages</a:t>
            </a:r>
          </a:p>
          <a:p>
            <a:r>
              <a:rPr lang="en-GB" dirty="0"/>
              <a:t>Used for formative feedback over 20 years</a:t>
            </a:r>
          </a:p>
          <a:p>
            <a:r>
              <a:rPr lang="en-GB" dirty="0"/>
              <a:t>Assesses at the start and end of first year at school</a:t>
            </a:r>
          </a:p>
          <a:p>
            <a:r>
              <a:rPr lang="en-GB" dirty="0"/>
              <a:t>Early reading and early maths</a:t>
            </a:r>
          </a:p>
          <a:p>
            <a:r>
              <a:rPr lang="en-GB" dirty="0"/>
              <a:t>PSD, behaviour, physical development</a:t>
            </a:r>
          </a:p>
        </p:txBody>
      </p:sp>
    </p:spTree>
    <p:extLst>
      <p:ext uri="{BB962C8B-B14F-4D97-AF65-F5344CB8AC3E}">
        <p14:creationId xmlns:p14="http://schemas.microsoft.com/office/powerpoint/2010/main" val="646329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54279-9422-47ED-90FB-D774686C2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Using data systematically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3521A-8E6E-449F-9E22-0062475C3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Tracking students through their schooling</a:t>
            </a:r>
          </a:p>
          <a:p>
            <a:pPr lvl="1"/>
            <a:r>
              <a:rPr lang="en-GB" dirty="0"/>
              <a:t>First Years at School; </a:t>
            </a:r>
          </a:p>
          <a:p>
            <a:pPr lvl="1"/>
            <a:r>
              <a:rPr lang="en-GB" dirty="0"/>
              <a:t>First Three Years</a:t>
            </a:r>
          </a:p>
          <a:p>
            <a:pPr lvl="1"/>
            <a:r>
              <a:rPr lang="en-GB" dirty="0"/>
              <a:t>First Seven years</a:t>
            </a:r>
          </a:p>
          <a:p>
            <a:pPr lvl="1"/>
            <a:r>
              <a:rPr lang="en-GB" b="1" dirty="0">
                <a:highlight>
                  <a:srgbClr val="FFFF00"/>
                </a:highlight>
              </a:rPr>
              <a:t>BLA to GCSE </a:t>
            </a:r>
          </a:p>
          <a:p>
            <a:r>
              <a:rPr lang="en-US" dirty="0"/>
              <a:t>Inattention, hyperactivity and impulsiveness; </a:t>
            </a:r>
          </a:p>
          <a:p>
            <a:pPr lvl="1"/>
            <a:r>
              <a:rPr lang="en-US" dirty="0"/>
              <a:t>Prevalence of sub-clinical feature</a:t>
            </a:r>
          </a:p>
          <a:p>
            <a:pPr lvl="1"/>
            <a:r>
              <a:rPr lang="en-US" dirty="0"/>
              <a:t>Links to attainment</a:t>
            </a:r>
          </a:p>
          <a:p>
            <a:r>
              <a:rPr lang="en-US" dirty="0"/>
              <a:t>International comparisons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549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Baseline to GCSE: </a:t>
            </a:r>
            <a:r>
              <a:rPr lang="en-GB" b="1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052677"/>
            <a:ext cx="8640960" cy="4525963"/>
          </a:xfrm>
        </p:spPr>
        <p:txBody>
          <a:bodyPr>
            <a:normAutofit/>
          </a:bodyPr>
          <a:lstStyle/>
          <a:p>
            <a:pPr lvl="0"/>
            <a:r>
              <a:rPr lang="en-GB" sz="2800" dirty="0"/>
              <a:t>How well does PIPS predict GCSE?</a:t>
            </a:r>
          </a:p>
          <a:p>
            <a:r>
              <a:rPr lang="en-GB" sz="2800" dirty="0"/>
              <a:t>Does an “effective” class impact on later success?  </a:t>
            </a:r>
          </a:p>
        </p:txBody>
      </p:sp>
    </p:spTree>
    <p:extLst>
      <p:ext uri="{BB962C8B-B14F-4D97-AF65-F5344CB8AC3E}">
        <p14:creationId xmlns:p14="http://schemas.microsoft.com/office/powerpoint/2010/main" val="245688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The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45,000 cases</a:t>
            </a:r>
          </a:p>
          <a:p>
            <a:r>
              <a:rPr lang="en-GB" dirty="0"/>
              <a:t>Assessments</a:t>
            </a:r>
          </a:p>
          <a:p>
            <a:pPr lvl="1"/>
            <a:r>
              <a:rPr lang="en-GB" dirty="0"/>
              <a:t> Start of Reception (age 4)</a:t>
            </a:r>
          </a:p>
          <a:p>
            <a:pPr lvl="1"/>
            <a:r>
              <a:rPr lang="en-GB" dirty="0"/>
              <a:t> End of reception (age 5)</a:t>
            </a:r>
          </a:p>
          <a:p>
            <a:pPr lvl="1"/>
            <a:r>
              <a:rPr lang="en-GB" dirty="0"/>
              <a:t>End of KS1 (age 7)</a:t>
            </a:r>
          </a:p>
          <a:p>
            <a:pPr lvl="1"/>
            <a:r>
              <a:rPr lang="en-GB" dirty="0"/>
              <a:t>End of KS2 (age 11)</a:t>
            </a:r>
          </a:p>
          <a:p>
            <a:pPr lvl="1"/>
            <a:r>
              <a:rPr lang="en-GB" dirty="0"/>
              <a:t>GCSE (maths and English at age 16)</a:t>
            </a:r>
          </a:p>
          <a:p>
            <a:r>
              <a:rPr lang="en-GB" dirty="0"/>
              <a:t>Background data</a:t>
            </a:r>
          </a:p>
          <a:p>
            <a:pPr lvl="1"/>
            <a:r>
              <a:rPr lang="en-GB" dirty="0"/>
              <a:t>Lots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371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GB" b="1" dirty="0"/>
              <a:t>Age and term of starting school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5" y="980727"/>
            <a:ext cx="7009058" cy="5616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47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Prediction of GCSE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Correlations: with start of Reception scores</a:t>
            </a:r>
          </a:p>
          <a:p>
            <a:endParaRPr lang="en-GB" dirty="0"/>
          </a:p>
        </p:txBody>
      </p:sp>
      <p:graphicFrame>
        <p:nvGraphicFramePr>
          <p:cNvPr id="4" name="Chart 3"/>
          <p:cNvGraphicFramePr/>
          <p:nvPr>
            <p:extLst/>
          </p:nvPr>
        </p:nvGraphicFramePr>
        <p:xfrm>
          <a:off x="1403648" y="2564904"/>
          <a:ext cx="6336704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862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The first year at school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/>
              <a:t>Massive gains </a:t>
            </a:r>
          </a:p>
          <a:p>
            <a:pPr lvl="1"/>
            <a:r>
              <a:rPr lang="en-GB" dirty="0"/>
              <a:t>Reading:	 Effect Size=2.8 </a:t>
            </a:r>
          </a:p>
          <a:p>
            <a:pPr lvl="1"/>
            <a:r>
              <a:rPr lang="en-GB" dirty="0"/>
              <a:t>Maths:	 Effect Size=2.2</a:t>
            </a:r>
          </a:p>
          <a:p>
            <a:pPr lvl="1"/>
            <a:r>
              <a:rPr lang="en-GB" dirty="0"/>
              <a:t>	</a:t>
            </a:r>
            <a:r>
              <a:rPr lang="en-GB" dirty="0">
                <a:hlinkClick r:id="rId2" action="ppaction://hlinkfile"/>
              </a:rPr>
              <a:t>Copy of Normal curve and ES2.xls</a:t>
            </a:r>
            <a:endParaRPr lang="en-GB" dirty="0"/>
          </a:p>
          <a:p>
            <a:r>
              <a:rPr lang="en-GB" dirty="0"/>
              <a:t>Big difference between classes</a:t>
            </a:r>
          </a:p>
        </p:txBody>
      </p:sp>
    </p:spTree>
    <p:extLst>
      <p:ext uri="{BB962C8B-B14F-4D97-AF65-F5344CB8AC3E}">
        <p14:creationId xmlns:p14="http://schemas.microsoft.com/office/powerpoint/2010/main" val="546060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07CC0-F639-45B3-8F5A-BA486AE9E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 is 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BF02A-0F88-4B27-8BBC-5A121BC9E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Educationalists </a:t>
            </a:r>
          </a:p>
          <a:p>
            <a:pPr lvl="1"/>
            <a:r>
              <a:rPr lang="en-GB" dirty="0"/>
              <a:t>CEM – now and earlier</a:t>
            </a:r>
          </a:p>
          <a:p>
            <a:pPr lvl="1"/>
            <a:r>
              <a:rPr lang="en-GB" dirty="0"/>
              <a:t>School of Education – now and earlier</a:t>
            </a:r>
          </a:p>
          <a:p>
            <a:pPr lvl="1"/>
            <a:r>
              <a:rPr lang="en-GB" dirty="0"/>
              <a:t>Newcastle University – now and earlier</a:t>
            </a:r>
          </a:p>
          <a:p>
            <a:pPr lvl="1"/>
            <a:r>
              <a:rPr lang="en-GB" dirty="0"/>
              <a:t>Educational Organisations</a:t>
            </a:r>
          </a:p>
          <a:p>
            <a:pPr lvl="1"/>
            <a:r>
              <a:rPr lang="en-GB" dirty="0"/>
              <a:t>PhD students past and present</a:t>
            </a:r>
          </a:p>
          <a:p>
            <a:r>
              <a:rPr lang="en-GB" dirty="0"/>
              <a:t>Friends and relations</a:t>
            </a:r>
          </a:p>
          <a:p>
            <a:r>
              <a:rPr lang="en-GB" dirty="0"/>
              <a:t>Including</a:t>
            </a:r>
          </a:p>
          <a:p>
            <a:pPr lvl="1"/>
            <a:r>
              <a:rPr lang="en-GB" dirty="0"/>
              <a:t>Physicists</a:t>
            </a:r>
          </a:p>
          <a:p>
            <a:pPr lvl="1"/>
            <a:r>
              <a:rPr lang="en-GB" dirty="0"/>
              <a:t>Statisticians</a:t>
            </a:r>
          </a:p>
          <a:p>
            <a:pPr lvl="1"/>
            <a:r>
              <a:rPr lang="en-GB" dirty="0" err="1"/>
              <a:t>Phychologists</a:t>
            </a:r>
            <a:endParaRPr lang="en-GB" dirty="0"/>
          </a:p>
          <a:p>
            <a:pPr lvl="1"/>
            <a:r>
              <a:rPr lang="en-GB" dirty="0"/>
              <a:t>Medics and health related folk </a:t>
            </a:r>
          </a:p>
          <a:p>
            <a:pPr lvl="1"/>
            <a:r>
              <a:rPr lang="en-GB" dirty="0"/>
              <a:t>A Vet</a:t>
            </a:r>
          </a:p>
          <a:p>
            <a:pPr lvl="1"/>
            <a:r>
              <a:rPr lang="en-GB" dirty="0"/>
              <a:t>A Tax man</a:t>
            </a:r>
          </a:p>
          <a:p>
            <a:pPr lvl="1"/>
            <a:r>
              <a:rPr lang="en-GB" dirty="0"/>
              <a:t>A stand up comic</a:t>
            </a:r>
          </a:p>
          <a:p>
            <a:pPr marL="914400" lvl="2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683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348" y="457200"/>
            <a:ext cx="8651304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GB" b="1" dirty="0"/>
              <a:t>Does an “effective” class impact on later success?</a:t>
            </a:r>
            <a:r>
              <a:rPr lang="en-GB" dirty="0"/>
              <a:t>  </a:t>
            </a:r>
            <a:br>
              <a:rPr lang="en-GB" dirty="0"/>
            </a:b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042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FDDA7-756B-43DA-B0E6-F91D3CD0C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Interventions</a:t>
            </a:r>
            <a:br>
              <a:rPr lang="en-US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5E594-8C9E-48D9-BA73-889937D8C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Feedback to schools  ‘96</a:t>
            </a:r>
          </a:p>
          <a:p>
            <a:r>
              <a:rPr lang="en-US" sz="3200" dirty="0"/>
              <a:t>Advice to teachers ‘02</a:t>
            </a:r>
          </a:p>
          <a:p>
            <a:r>
              <a:rPr lang="en-US" sz="3200" dirty="0">
                <a:highlight>
                  <a:srgbClr val="FFFF00"/>
                </a:highlight>
              </a:rPr>
              <a:t>Peer Tutoring  ‘06-’07</a:t>
            </a:r>
          </a:p>
          <a:p>
            <a:r>
              <a:rPr lang="en-US" sz="3200" dirty="0"/>
              <a:t>Physical activity levels ‘14-’15 </a:t>
            </a:r>
          </a:p>
          <a:p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08C17A7-E2F2-4719-B0A3-6765966860F9}"/>
              </a:ext>
            </a:extLst>
          </p:cNvPr>
          <p:cNvSpPr/>
          <p:nvPr/>
        </p:nvSpPr>
        <p:spPr>
          <a:xfrm>
            <a:off x="5937334" y="3539629"/>
            <a:ext cx="188109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David Bolden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0461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28514-464F-4A93-94B7-BE2FB0528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Challenging policy and practice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1B338-B942-4F34-ABB1-13418F91B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67788"/>
            <a:ext cx="8515350" cy="4351338"/>
          </a:xfrm>
        </p:spPr>
        <p:txBody>
          <a:bodyPr>
            <a:normAutofit/>
          </a:bodyPr>
          <a:lstStyle/>
          <a:p>
            <a:r>
              <a:rPr lang="en-GB" dirty="0"/>
              <a:t>Testing</a:t>
            </a:r>
          </a:p>
          <a:p>
            <a:pPr lvl="1"/>
            <a:r>
              <a:rPr lang="en-GB" dirty="0"/>
              <a:t>Opening a can of worms</a:t>
            </a:r>
          </a:p>
          <a:p>
            <a:r>
              <a:rPr lang="en-GB" dirty="0"/>
              <a:t>Accountability</a:t>
            </a:r>
          </a:p>
          <a:p>
            <a:pPr lvl="1"/>
            <a:r>
              <a:rPr lang="en-GB" dirty="0"/>
              <a:t>Can it be Fair? </a:t>
            </a:r>
          </a:p>
          <a:p>
            <a:pPr lvl="1"/>
            <a:r>
              <a:rPr lang="en-US" dirty="0"/>
              <a:t>Dysfunctional Effects of League Tables</a:t>
            </a:r>
          </a:p>
          <a:p>
            <a:pPr lvl="1"/>
            <a:r>
              <a:rPr lang="en-US" dirty="0" err="1"/>
              <a:t>Ofsted</a:t>
            </a:r>
            <a:endParaRPr lang="en-US" dirty="0"/>
          </a:p>
          <a:p>
            <a:pPr lvl="1"/>
            <a:r>
              <a:rPr lang="en-US" b="1" dirty="0">
                <a:highlight>
                  <a:srgbClr val="FFFF00"/>
                </a:highlight>
              </a:rPr>
              <a:t>Standards over time</a:t>
            </a:r>
            <a:r>
              <a:rPr lang="en-US" dirty="0"/>
              <a:t>: </a:t>
            </a:r>
            <a:r>
              <a:rPr lang="en-US" dirty="0">
                <a:highlight>
                  <a:srgbClr val="FFFF00"/>
                </a:highlight>
              </a:rPr>
              <a:t>KS2</a:t>
            </a:r>
            <a:r>
              <a:rPr lang="en-US" dirty="0"/>
              <a:t>, BLA, GCSE, A level </a:t>
            </a:r>
          </a:p>
          <a:p>
            <a:r>
              <a:rPr lang="en-GB" dirty="0"/>
              <a:t>Effectiveness studies</a:t>
            </a:r>
          </a:p>
          <a:p>
            <a:pPr lvl="1"/>
            <a:r>
              <a:rPr lang="en-GB" dirty="0"/>
              <a:t>School effectiveness at an impasse</a:t>
            </a:r>
          </a:p>
          <a:p>
            <a:pPr lvl="1"/>
            <a:r>
              <a:rPr lang="en-US" dirty="0"/>
              <a:t>Effects of Student Composition on School Outcomes</a:t>
            </a:r>
          </a:p>
          <a:p>
            <a:pPr lvl="1"/>
            <a:endParaRPr lang="en-US" dirty="0"/>
          </a:p>
          <a:p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6A03940-2117-43D8-B4BE-5D29ACDAE5FE}"/>
              </a:ext>
            </a:extLst>
          </p:cNvPr>
          <p:cNvSpPr/>
          <p:nvPr/>
        </p:nvSpPr>
        <p:spPr>
          <a:xfrm>
            <a:off x="3042059" y="3849973"/>
            <a:ext cx="170816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Karen Jones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E6D36F-57AA-4DB8-8551-69BE062C1D6B}"/>
              </a:ext>
            </a:extLst>
          </p:cNvPr>
          <p:cNvSpPr/>
          <p:nvPr/>
        </p:nvSpPr>
        <p:spPr>
          <a:xfrm>
            <a:off x="6221864" y="3481792"/>
            <a:ext cx="188352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Andy Wiggins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16172D-5D1D-45F0-885D-3FC11BB6CA83}"/>
              </a:ext>
            </a:extLst>
          </p:cNvPr>
          <p:cNvSpPr/>
          <p:nvPr/>
        </p:nvSpPr>
        <p:spPr>
          <a:xfrm>
            <a:off x="7487563" y="4311638"/>
            <a:ext cx="123565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Rob Coe</a:t>
            </a:r>
          </a:p>
        </p:txBody>
      </p:sp>
    </p:spTree>
    <p:extLst>
      <p:ext uri="{BB962C8B-B14F-4D97-AF65-F5344CB8AC3E}">
        <p14:creationId xmlns:p14="http://schemas.microsoft.com/office/powerpoint/2010/main" val="1370078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DC8128E0-B6B5-4DA3-9D48-934B98518E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GB" altLang="en-US" sz="3600" dirty="0">
                <a:solidFill>
                  <a:schemeClr val="tx1"/>
                </a:solidFill>
              </a:rPr>
              <a:t>Standards at the end of KS2</a:t>
            </a:r>
            <a:br>
              <a:rPr lang="en-GB" altLang="en-US" sz="3600" dirty="0">
                <a:solidFill>
                  <a:schemeClr val="tx1"/>
                </a:solidFill>
              </a:rPr>
            </a:br>
            <a:r>
              <a:rPr lang="en-GB" altLang="en-US" sz="3600" dirty="0">
                <a:solidFill>
                  <a:schemeClr val="tx1"/>
                </a:solidFill>
              </a:rPr>
              <a:t>Massive efforts to raise standards in England 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B8AA974B-4E41-4EA8-9771-37F8B08E07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205038"/>
            <a:ext cx="8229600" cy="32734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GB" altLang="en-US" sz="2400" dirty="0"/>
              <a:t>National Curriculum - 1988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GB" altLang="en-US" sz="2400" dirty="0"/>
              <a:t>National testing – 1991-95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GB" altLang="en-US" sz="2400" dirty="0"/>
              <a:t>Ofsted - 1992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GB" altLang="en-US" sz="2400" dirty="0"/>
              <a:t>More than 600 initiatives for Basic Skills in primary schools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GB" altLang="en-US" sz="2400" dirty="0"/>
              <a:t>National Numeracy Strategy 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GB" altLang="en-US" sz="2400" dirty="0"/>
              <a:t>National Literacy Strategy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GB" altLang="en-US" sz="2400" dirty="0"/>
              <a:t>League</a:t>
            </a:r>
            <a:r>
              <a:rPr lang="en-GB" altLang="en-US" dirty="0"/>
              <a:t> </a:t>
            </a:r>
            <a:r>
              <a:rPr lang="en-GB" altLang="en-US" sz="2400" dirty="0"/>
              <a:t>tables, target setting, homework clubs, etc </a:t>
            </a:r>
            <a:r>
              <a:rPr lang="en-GB" altLang="en-US" sz="2400" dirty="0" err="1"/>
              <a:t>etc</a:t>
            </a:r>
            <a:r>
              <a:rPr lang="en-GB" altLang="en-US" sz="2400" dirty="0"/>
              <a:t> </a:t>
            </a:r>
            <a:r>
              <a:rPr lang="en-GB" altLang="en-US" sz="2400" dirty="0" err="1"/>
              <a:t>etc</a:t>
            </a:r>
            <a:endParaRPr lang="en-GB" altLang="en-US" sz="2400" dirty="0"/>
          </a:p>
          <a:p>
            <a:pPr>
              <a:lnSpc>
                <a:spcPct val="90000"/>
              </a:lnSpc>
            </a:pP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72494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723FF514-5B33-42AD-A2E2-65EC271950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0050" y="819150"/>
            <a:ext cx="8229600" cy="1143000"/>
          </a:xfrm>
        </p:spPr>
        <p:txBody>
          <a:bodyPr/>
          <a:lstStyle/>
          <a:p>
            <a:r>
              <a:rPr lang="en-GB" altLang="en-US"/>
              <a:t>Costs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BF533F6D-53B5-4E03-AC3F-F84E5A1952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989138"/>
            <a:ext cx="8229600" cy="3273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Ofsted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£100, 000,000 a year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NNS 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£500,000,000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NLS 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£500,000,000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National testing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£40 per pupil per subject per year </a:t>
            </a:r>
          </a:p>
        </p:txBody>
      </p:sp>
    </p:spTree>
    <p:extLst>
      <p:ext uri="{BB962C8B-B14F-4D97-AF65-F5344CB8AC3E}">
        <p14:creationId xmlns:p14="http://schemas.microsoft.com/office/powerpoint/2010/main" val="1387118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bldLvl="2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Object 2">
            <a:extLst>
              <a:ext uri="{FF2B5EF4-FFF2-40B4-BE49-F238E27FC236}">
                <a16:creationId xmlns:a16="http://schemas.microsoft.com/office/drawing/2014/main" id="{ABFBBF37-9E32-42EF-9613-B206C71513A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1484313"/>
          <a:ext cx="7820025" cy="482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Worksheet" r:id="rId4" imgW="7839151" imgH="2724302" progId="Excel.Sheet.8">
                  <p:embed/>
                </p:oleObj>
              </mc:Choice>
              <mc:Fallback>
                <p:oleObj name="Worksheet" r:id="rId4" imgW="7839151" imgH="2724302" progId="Excel.Sheet.8">
                  <p:embed/>
                  <p:pic>
                    <p:nvPicPr>
                      <p:cNvPr id="27650" name="Object 2">
                        <a:extLst>
                          <a:ext uri="{FF2B5EF4-FFF2-40B4-BE49-F238E27FC236}">
                            <a16:creationId xmlns:a16="http://schemas.microsoft.com/office/drawing/2014/main" id="{ABFBBF37-9E32-42EF-9613-B206C71513A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484313"/>
                        <a:ext cx="7820025" cy="4824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1" name="Rectangle 3">
            <a:extLst>
              <a:ext uri="{FF2B5EF4-FFF2-40B4-BE49-F238E27FC236}">
                <a16:creationId xmlns:a16="http://schemas.microsoft.com/office/drawing/2014/main" id="{E65DEC4F-BD42-4290-93CE-1107E398B5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KS2 Percent With Level 4+</a:t>
            </a:r>
          </a:p>
        </p:txBody>
      </p:sp>
      <p:sp>
        <p:nvSpPr>
          <p:cNvPr id="34820" name="Oval 4">
            <a:extLst>
              <a:ext uri="{FF2B5EF4-FFF2-40B4-BE49-F238E27FC236}">
                <a16:creationId xmlns:a16="http://schemas.microsoft.com/office/drawing/2014/main" id="{68C9F0EE-A60E-4688-9F3E-A7576F109CE4}"/>
              </a:ext>
            </a:extLst>
          </p:cNvPr>
          <p:cNvSpPr>
            <a:spLocks noChangeArrowheads="1"/>
          </p:cNvSpPr>
          <p:nvPr/>
        </p:nvSpPr>
        <p:spPr bwMode="auto">
          <a:xfrm rot="-1711841">
            <a:off x="236538" y="3440113"/>
            <a:ext cx="5591175" cy="13604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34821" name="Oval 5">
            <a:extLst>
              <a:ext uri="{FF2B5EF4-FFF2-40B4-BE49-F238E27FC236}">
                <a16:creationId xmlns:a16="http://schemas.microsoft.com/office/drawing/2014/main" id="{37363D72-DE76-42BA-9F85-04958963EB3F}"/>
              </a:ext>
            </a:extLst>
          </p:cNvPr>
          <p:cNvSpPr>
            <a:spLocks noChangeArrowheads="1"/>
          </p:cNvSpPr>
          <p:nvPr/>
        </p:nvSpPr>
        <p:spPr bwMode="auto">
          <a:xfrm rot="-164245">
            <a:off x="4359275" y="2563813"/>
            <a:ext cx="3354388" cy="7921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602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animBg="1"/>
      <p:bldP spid="3482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04ABEA4B-AA1D-47E3-A6B6-C80EFF6F13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pPr algn="ctr"/>
            <a:r>
              <a:rPr lang="en-GB" altLang="en-US" sz="3600">
                <a:solidFill>
                  <a:schemeClr val="tx1"/>
                </a:solidFill>
              </a:rPr>
              <a:t>Independent data Reading and maths in primary schools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409E0DD5-A3B9-4D9F-93C3-11EF09C532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1773238"/>
            <a:ext cx="7772400" cy="482441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000" dirty="0">
                <a:cs typeface="Arial" panose="020B0604020202020204" pitchFamily="34" charset="0"/>
              </a:rPr>
              <a:t> PIPS Y6</a:t>
            </a:r>
            <a:endParaRPr lang="en-GB" altLang="en-US" sz="2000" dirty="0">
              <a:latin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000" dirty="0">
                <a:cs typeface="Arial" panose="020B0604020202020204" pitchFamily="34" charset="0"/>
              </a:rPr>
              <a:t> </a:t>
            </a:r>
            <a:r>
              <a:rPr lang="en-US" altLang="en-US" dirty="0">
                <a:cs typeface="Arial" panose="020B0604020202020204" pitchFamily="34" charset="0"/>
              </a:rPr>
              <a:t>Massey et al</a:t>
            </a:r>
            <a:endParaRPr lang="en-GB" altLang="en-US" dirty="0">
              <a:latin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dirty="0">
                <a:cs typeface="Arial" panose="020B0604020202020204" pitchFamily="34" charset="0"/>
              </a:rPr>
              <a:t> Davis &amp; </a:t>
            </a:r>
            <a:r>
              <a:rPr lang="en-US" altLang="en-US" dirty="0" err="1">
                <a:cs typeface="Arial" panose="020B0604020202020204" pitchFamily="34" charset="0"/>
              </a:rPr>
              <a:t>Brember</a:t>
            </a:r>
            <a:endParaRPr lang="en-GB" altLang="en-US" dirty="0">
              <a:latin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dirty="0">
                <a:cs typeface="Arial" panose="020B0604020202020204" pitchFamily="34" charset="0"/>
              </a:rPr>
              <a:t>PIPS Y4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dirty="0">
                <a:cs typeface="Arial" panose="020B0604020202020204" pitchFamily="34" charset="0"/>
              </a:rPr>
              <a:t> </a:t>
            </a:r>
            <a:r>
              <a:rPr lang="en-US" altLang="en-US" dirty="0" err="1">
                <a:cs typeface="Arial" panose="020B0604020202020204" pitchFamily="34" charset="0"/>
              </a:rPr>
              <a:t>MidYIS</a:t>
            </a:r>
            <a:r>
              <a:rPr lang="en-US" altLang="en-US" dirty="0">
                <a:cs typeface="Arial" panose="020B0604020202020204" pitchFamily="34" charset="0"/>
              </a:rPr>
              <a:t> Y7</a:t>
            </a:r>
            <a:endParaRPr lang="en-GB" altLang="en-US" dirty="0">
              <a:latin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dirty="0">
                <a:cs typeface="Arial" panose="020B0604020202020204" pitchFamily="34" charset="0"/>
              </a:rPr>
              <a:t> QCA/DFES/NFER Y5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dirty="0">
                <a:cs typeface="Arial" panose="020B0604020202020204" pitchFamily="34" charset="0"/>
              </a:rPr>
              <a:t>Brown et al</a:t>
            </a:r>
            <a:endParaRPr lang="en-GB" altLang="en-US" dirty="0">
              <a:latin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dirty="0">
                <a:cs typeface="Arial" panose="020B0604020202020204" pitchFamily="34" charset="0"/>
              </a:rPr>
              <a:t> LEA 1</a:t>
            </a:r>
            <a:endParaRPr lang="en-GB" altLang="en-US" dirty="0">
              <a:latin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dirty="0">
                <a:cs typeface="Arial" panose="020B0604020202020204" pitchFamily="34" charset="0"/>
              </a:rPr>
              <a:t> LEA 2</a:t>
            </a:r>
            <a:endParaRPr lang="en-GB" altLang="en-US" dirty="0">
              <a:latin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dirty="0">
                <a:cs typeface="Arial" panose="020B0604020202020204" pitchFamily="34" charset="0"/>
              </a:rPr>
              <a:t> LEA 3</a:t>
            </a:r>
            <a:endParaRPr lang="en-GB" altLang="en-US" dirty="0">
              <a:latin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dirty="0">
                <a:cs typeface="Arial" panose="020B0604020202020204" pitchFamily="34" charset="0"/>
              </a:rPr>
              <a:t> LEA 5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dirty="0">
                <a:cs typeface="Arial" panose="020B0604020202020204" pitchFamily="34" charset="0"/>
              </a:rPr>
              <a:t> LEA 6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dirty="0">
                <a:cs typeface="Arial" panose="020B0604020202020204" pitchFamily="34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cs typeface="Arial" panose="020B0604020202020204" pitchFamily="34" charset="0"/>
              </a:rPr>
              <a:t>Surrey Y7</a:t>
            </a:r>
            <a:endParaRPr lang="en-GB" altLang="en-US" dirty="0">
              <a:solidFill>
                <a:srgbClr val="FF0000"/>
              </a:solidFill>
              <a:latin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en-GB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21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6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6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5AF64EFF-DD58-49DD-B081-E9C1EE6E98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That is, from: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D02CD105-CA90-4B06-930A-13A063B109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  <a:p>
            <a:r>
              <a:rPr lang="en-GB" altLang="en-US"/>
              <a:t>Twelve independent studies</a:t>
            </a:r>
          </a:p>
          <a:p>
            <a:endParaRPr lang="en-GB" altLang="en-US"/>
          </a:p>
          <a:p>
            <a:r>
              <a:rPr lang="en-GB" altLang="en-US"/>
              <a:t>Two thirds of a million assessments</a:t>
            </a:r>
          </a:p>
        </p:txBody>
      </p:sp>
    </p:spTree>
    <p:extLst>
      <p:ext uri="{BB962C8B-B14F-4D97-AF65-F5344CB8AC3E}">
        <p14:creationId xmlns:p14="http://schemas.microsoft.com/office/powerpoint/2010/main" val="3632819191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41FD12E8-6E92-482E-B2AF-AFE4738363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0550" y="0"/>
            <a:ext cx="8229600" cy="1143000"/>
          </a:xfrm>
        </p:spPr>
        <p:txBody>
          <a:bodyPr/>
          <a:lstStyle/>
          <a:p>
            <a:pPr algn="ctr"/>
            <a:r>
              <a:rPr lang="en-GB" altLang="en-US">
                <a:solidFill>
                  <a:schemeClr val="tx1"/>
                </a:solidFill>
              </a:rPr>
              <a:t>What really happened</a:t>
            </a:r>
          </a:p>
        </p:txBody>
      </p:sp>
      <p:graphicFrame>
        <p:nvGraphicFramePr>
          <p:cNvPr id="40963" name="Object 3">
            <a:extLst>
              <a:ext uri="{FF2B5EF4-FFF2-40B4-BE49-F238E27FC236}">
                <a16:creationId xmlns:a16="http://schemas.microsoft.com/office/drawing/2014/main" id="{C6FE6B87-4B16-4A25-AC10-1047ADFAD8F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4175" y="620713"/>
          <a:ext cx="8759825" cy="584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Chart" r:id="rId4" imgW="6096075" imgH="4067089" progId="MSGraph.Chart.8">
                  <p:embed followColorScheme="full"/>
                </p:oleObj>
              </mc:Choice>
              <mc:Fallback>
                <p:oleObj name="Chart" r:id="rId4" imgW="6096075" imgH="4067089" progId="MSGraph.Chart.8">
                  <p:embed followColorScheme="full"/>
                  <p:pic>
                    <p:nvPicPr>
                      <p:cNvPr id="40963" name="Object 3">
                        <a:extLst>
                          <a:ext uri="{FF2B5EF4-FFF2-40B4-BE49-F238E27FC236}">
                            <a16:creationId xmlns:a16="http://schemas.microsoft.com/office/drawing/2014/main" id="{C6FE6B87-4B16-4A25-AC10-1047ADFAD8F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175" y="620713"/>
                        <a:ext cx="8759825" cy="5843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250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096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1" name="Picture 6">
            <a:extLst>
              <a:ext uri="{FF2B5EF4-FFF2-40B4-BE49-F238E27FC236}">
                <a16:creationId xmlns:a16="http://schemas.microsoft.com/office/drawing/2014/main" id="{428BC883-B937-470A-9E5A-E7798EDD18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2060575"/>
            <a:ext cx="7277100" cy="3816350"/>
          </a:xfrm>
          <a:noFill/>
        </p:spPr>
      </p:pic>
      <p:sp>
        <p:nvSpPr>
          <p:cNvPr id="31747" name="Title 1">
            <a:extLst>
              <a:ext uri="{FF2B5EF4-FFF2-40B4-BE49-F238E27FC236}">
                <a16:creationId xmlns:a16="http://schemas.microsoft.com/office/drawing/2014/main" id="{C8D0FBB7-E2ED-4227-8A5B-EDE087D5D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dirty="0"/>
              <a:t> We are no alone</a:t>
            </a:r>
          </a:p>
        </p:txBody>
      </p:sp>
    </p:spTree>
    <p:extLst>
      <p:ext uri="{BB962C8B-B14F-4D97-AF65-F5344CB8AC3E}">
        <p14:creationId xmlns:p14="http://schemas.microsoft.com/office/powerpoint/2010/main" val="63646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5DBDD-ED4D-4F02-AE32-ED928F0D5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FC5B2-A11F-4C97-B9C1-081C002C6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26080"/>
            <a:ext cx="10515600" cy="5331920"/>
          </a:xfrm>
        </p:spPr>
        <p:txBody>
          <a:bodyPr>
            <a:normAutofit/>
          </a:bodyPr>
          <a:lstStyle/>
          <a:p>
            <a:r>
              <a:rPr lang="en-GB" dirty="0"/>
              <a:t>Excerpts from my time in CEM</a:t>
            </a:r>
          </a:p>
          <a:p>
            <a:pPr lvl="1"/>
            <a:r>
              <a:rPr lang="en-GB" dirty="0"/>
              <a:t>Development</a:t>
            </a:r>
          </a:p>
          <a:p>
            <a:pPr lvl="1"/>
            <a:r>
              <a:rPr lang="en-GB" dirty="0"/>
              <a:t>Using the data systematically</a:t>
            </a:r>
          </a:p>
          <a:p>
            <a:pPr lvl="1"/>
            <a:r>
              <a:rPr lang="en-US" dirty="0"/>
              <a:t>Interventions</a:t>
            </a:r>
          </a:p>
          <a:p>
            <a:pPr lvl="1"/>
            <a:r>
              <a:rPr lang="en-GB" dirty="0"/>
              <a:t>Challenging policy and practice</a:t>
            </a:r>
          </a:p>
          <a:p>
            <a:pPr lvl="1"/>
            <a:r>
              <a:rPr lang="en-GB" dirty="0"/>
              <a:t>Opportunistic research</a:t>
            </a:r>
          </a:p>
          <a:p>
            <a:pPr lvl="1"/>
            <a:r>
              <a:rPr lang="en-GB" dirty="0"/>
              <a:t>What now?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677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4CE62545-8A6C-4890-A0A9-EF79A3A13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8458200" cy="1143000"/>
          </a:xfrm>
        </p:spPr>
        <p:txBody>
          <a:bodyPr/>
          <a:lstStyle/>
          <a:p>
            <a:r>
              <a:rPr lang="en-GB" altLang="en-US"/>
              <a:t>Why did basic skills not improve?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4DC34140-8056-4D21-9D14-3AAE2D5A98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GB" altLang="en-US" sz="2400" dirty="0"/>
              <a:t>Policies without an evidence base</a:t>
            </a:r>
          </a:p>
          <a:p>
            <a:pPr>
              <a:buFontTx/>
              <a:buChar char="•"/>
            </a:pPr>
            <a:r>
              <a:rPr lang="en-GB" altLang="en-US" sz="2600" dirty="0"/>
              <a:t>Assumption that common sense is enough</a:t>
            </a:r>
          </a:p>
          <a:p>
            <a:pPr>
              <a:buFontTx/>
              <a:buChar char="•"/>
            </a:pPr>
            <a:r>
              <a:rPr lang="en-GB" altLang="en-US" sz="2400" dirty="0"/>
              <a:t>Inherent resistance</a:t>
            </a:r>
          </a:p>
          <a:p>
            <a:pPr>
              <a:buFontTx/>
              <a:buChar char="•"/>
            </a:pPr>
            <a:r>
              <a:rPr lang="en-GB" altLang="en-US" sz="2400" dirty="0"/>
              <a:t>The way ideas in education spread</a:t>
            </a:r>
          </a:p>
          <a:p>
            <a:pPr>
              <a:buFontTx/>
              <a:buChar char="•"/>
            </a:pPr>
            <a:r>
              <a:rPr lang="en-GB" altLang="en-US" sz="2400" dirty="0"/>
              <a:t>The fallacy of transplanting good practice</a:t>
            </a:r>
          </a:p>
          <a:p>
            <a:pPr>
              <a:buFontTx/>
              <a:buChar char="•"/>
            </a:pPr>
            <a:r>
              <a:rPr lang="en-GB" altLang="en-US" sz="2400" dirty="0"/>
              <a:t>Unintended consequences</a:t>
            </a:r>
          </a:p>
          <a:p>
            <a:pPr>
              <a:buFontTx/>
              <a:buChar char="•"/>
            </a:pPr>
            <a:r>
              <a:rPr lang="en-GB" altLang="en-US" sz="2400" dirty="0"/>
              <a:t>The levels were already high and teachers were doing a good job</a:t>
            </a:r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24983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bldLvl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FF6DF-2035-4585-AA31-16FC4ABC3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Opportunistic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4B419-F27B-40CE-807E-3778EF60FF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65381"/>
            <a:ext cx="7886700" cy="4351338"/>
          </a:xfrm>
        </p:spPr>
        <p:txBody>
          <a:bodyPr/>
          <a:lstStyle/>
          <a:p>
            <a:r>
              <a:rPr lang="en-US" dirty="0"/>
              <a:t>Birthweight, weight gain in infancy</a:t>
            </a:r>
          </a:p>
          <a:p>
            <a:r>
              <a:rPr lang="en-GB" dirty="0">
                <a:highlight>
                  <a:srgbClr val="FFFF00"/>
                </a:highlight>
              </a:rPr>
              <a:t>Do men bring out the best in boys and women the best in girls </a:t>
            </a:r>
          </a:p>
          <a:p>
            <a:r>
              <a:rPr lang="en-US" dirty="0"/>
              <a:t>Homework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9B2DE3D-D522-4073-87A5-B431534150A3}"/>
              </a:ext>
            </a:extLst>
          </p:cNvPr>
          <p:cNvSpPr/>
          <p:nvPr/>
        </p:nvSpPr>
        <p:spPr>
          <a:xfrm>
            <a:off x="2716159" y="2410744"/>
            <a:ext cx="303528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Bruce Carrington</a:t>
            </a:r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74227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9FD1F-6C19-45FE-A30E-453DE1257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C6D33-8C5E-42F1-B69C-754DF6F4D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highlight>
                  <a:srgbClr val="FFFF00"/>
                </a:highlight>
              </a:rPr>
              <a:t>iPIPS</a:t>
            </a:r>
            <a:r>
              <a:rPr lang="en-GB" dirty="0"/>
              <a:t> </a:t>
            </a:r>
          </a:p>
          <a:p>
            <a:r>
              <a:rPr lang="en-GB" dirty="0"/>
              <a:t>Sex differences</a:t>
            </a:r>
          </a:p>
          <a:p>
            <a:r>
              <a:rPr lang="en-GB" dirty="0"/>
              <a:t>Number scale</a:t>
            </a:r>
          </a:p>
          <a:p>
            <a:r>
              <a:rPr lang="en-GB" dirty="0"/>
              <a:t>Regression discontinuity and STM</a:t>
            </a:r>
          </a:p>
          <a:p>
            <a:r>
              <a:rPr lang="en-GB" dirty="0"/>
              <a:t>Standards over time – international </a:t>
            </a:r>
          </a:p>
          <a:p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431956A-9B29-4EE4-80E0-B6BEBC4DFDA2}"/>
              </a:ext>
            </a:extLst>
          </p:cNvPr>
          <p:cNvSpPr/>
          <p:nvPr/>
        </p:nvSpPr>
        <p:spPr>
          <a:xfrm>
            <a:off x="5925831" y="3228945"/>
            <a:ext cx="296427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Jens and </a:t>
            </a:r>
            <a:r>
              <a:rPr lang="en-US" sz="2000" b="1" cap="none" spc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Nadin</a:t>
            </a:r>
            <a:r>
              <a:rPr lang="en-US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Beckmann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E5E127-F535-440B-B57F-C9A4DEA037BC}"/>
              </a:ext>
            </a:extLst>
          </p:cNvPr>
          <p:cNvSpPr/>
          <p:nvPr/>
        </p:nvSpPr>
        <p:spPr>
          <a:xfrm>
            <a:off x="3191301" y="2374655"/>
            <a:ext cx="5696046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1400" dirty="0"/>
              <a:t>Helen Gray; Andrew Lyth; Catherine McKenna; Susan Stothard; Lee Copping</a:t>
            </a: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D2632D-09AE-4019-AEF3-4F6CCAB1E2E1}"/>
              </a:ext>
            </a:extLst>
          </p:cNvPr>
          <p:cNvSpPr/>
          <p:nvPr/>
        </p:nvSpPr>
        <p:spPr>
          <a:xfrm>
            <a:off x="3069051" y="2817368"/>
            <a:ext cx="548637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Lee Copping, John Little, Helen </a:t>
            </a:r>
            <a:r>
              <a:rPr lang="en-GB" sz="2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Cramman</a:t>
            </a:r>
            <a:endParaRPr lang="en-US" sz="2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DB8458-FC87-4B4D-84CC-37CC4EDBDABE}"/>
              </a:ext>
            </a:extLst>
          </p:cNvPr>
          <p:cNvSpPr/>
          <p:nvPr/>
        </p:nvSpPr>
        <p:spPr>
          <a:xfrm>
            <a:off x="6196317" y="3773930"/>
            <a:ext cx="189321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Cesare </a:t>
            </a:r>
            <a:r>
              <a:rPr lang="en-US" sz="2400" b="1" cap="none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Aloisi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43951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7" grpId="0"/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Western Cape: Grade 1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15630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465797"/>
            <a:ext cx="6858000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iPIPS project</a:t>
            </a:r>
          </a:p>
          <a:p>
            <a:endParaRPr lang="en-GB" sz="135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143000" y="1417027"/>
            <a:ext cx="6480720" cy="4050450"/>
          </a:xfrm>
          <a:prstGeom prst="rect">
            <a:avLst/>
          </a:prstGeom>
        </p:spPr>
        <p:txBody>
          <a:bodyPr vert="horz" lIns="68580" tIns="34290" rIns="68580" bIns="3429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375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International project to monitor children’s development on entry to school and progress to end of first year</a:t>
            </a:r>
          </a:p>
          <a:p>
            <a:r>
              <a:rPr lang="en-GB" sz="3375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Used in:</a:t>
            </a:r>
          </a:p>
          <a:p>
            <a:pPr lvl="1"/>
            <a:r>
              <a:rPr lang="en-GB" sz="2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England</a:t>
            </a:r>
          </a:p>
          <a:p>
            <a:pPr lvl="1"/>
            <a:r>
              <a:rPr lang="en-GB" sz="2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Scotland</a:t>
            </a:r>
          </a:p>
          <a:p>
            <a:pPr lvl="1"/>
            <a:r>
              <a:rPr lang="en-GB" sz="2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Australia</a:t>
            </a:r>
          </a:p>
          <a:p>
            <a:pPr lvl="1"/>
            <a:r>
              <a:rPr lang="en-GB" sz="2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Netherlands</a:t>
            </a:r>
          </a:p>
          <a:p>
            <a:pPr lvl="1"/>
            <a:r>
              <a:rPr lang="en-GB" sz="2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New Zealand</a:t>
            </a:r>
          </a:p>
          <a:p>
            <a:pPr lvl="1"/>
            <a:r>
              <a:rPr lang="en-GB" sz="2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Russia</a:t>
            </a:r>
          </a:p>
          <a:p>
            <a:pPr lvl="1"/>
            <a:r>
              <a:rPr lang="en-GB" sz="2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Brazil</a:t>
            </a:r>
          </a:p>
          <a:p>
            <a:pPr lvl="1"/>
            <a:r>
              <a:rPr lang="en-GB" sz="2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South Africa</a:t>
            </a:r>
          </a:p>
          <a:p>
            <a:pPr lvl="1"/>
            <a:r>
              <a:rPr lang="en-GB" sz="2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Abu Dhabi</a:t>
            </a:r>
          </a:p>
          <a:p>
            <a:pPr lvl="1"/>
            <a:r>
              <a:rPr lang="en-GB" sz="2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China</a:t>
            </a:r>
          </a:p>
          <a:p>
            <a:pPr lvl="1"/>
            <a:r>
              <a:rPr lang="en-GB" sz="2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Slovenia</a:t>
            </a:r>
          </a:p>
          <a:p>
            <a:pPr lvl="1"/>
            <a:r>
              <a:rPr lang="en-GB" sz="2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Germany</a:t>
            </a:r>
          </a:p>
          <a:p>
            <a:pPr lvl="1"/>
            <a:r>
              <a:rPr lang="en-GB" sz="2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Serbia</a:t>
            </a:r>
          </a:p>
        </p:txBody>
      </p:sp>
    </p:spTree>
    <p:extLst>
      <p:ext uri="{BB962C8B-B14F-4D97-AF65-F5344CB8AC3E}">
        <p14:creationId xmlns:p14="http://schemas.microsoft.com/office/powerpoint/2010/main" val="401076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890718"/>
            <a:ext cx="6172200" cy="857250"/>
          </a:xfrm>
        </p:spPr>
        <p:txBody>
          <a:bodyPr>
            <a:normAutofit/>
          </a:bodyPr>
          <a:lstStyle/>
          <a:p>
            <a:r>
              <a:rPr lang="en-GB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Ages at the start of year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18" y="1754814"/>
            <a:ext cx="4860540" cy="4050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21912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cem.local\cemgraphic\powerpoints\cem powerpoint template 17082015\proposed simple templates on message-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Massive variation in backgrounds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604" y="2219418"/>
            <a:ext cx="7236804" cy="2073678"/>
          </a:xfrm>
        </p:spPr>
        <p:txBody>
          <a:bodyPr/>
          <a:lstStyle/>
          <a:p>
            <a:r>
              <a:rPr lang="en-GB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From a questionnaire to parents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lvl="1"/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Lowest 20% no tap water and no electricity</a:t>
            </a:r>
          </a:p>
          <a:p>
            <a:pPr lvl="1"/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Highest 20% internet connect, TV and flushing toilet  </a:t>
            </a:r>
          </a:p>
        </p:txBody>
      </p:sp>
    </p:spTree>
    <p:extLst>
      <p:ext uri="{BB962C8B-B14F-4D97-AF65-F5344CB8AC3E}">
        <p14:creationId xmlns:p14="http://schemas.microsoft.com/office/powerpoint/2010/main" val="35163417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cem.local\cemgraphic\powerpoints\cem powerpoint template 17082015\proposed simple templates on message-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Making comparisons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 are able to compare reading and maths across the three languages</a:t>
            </a:r>
          </a:p>
          <a:p>
            <a:pPr marL="342900" lvl="1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91400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Progress in Reading</a:t>
            </a:r>
          </a:p>
        </p:txBody>
      </p:sp>
      <p:sp>
        <p:nvSpPr>
          <p:cNvPr id="6" name="AutoShape 4"/>
          <p:cNvSpPr>
            <a:spLocks noChangeAspect="1" noChangeArrowheads="1" noTextEdit="1"/>
          </p:cNvSpPr>
          <p:nvPr/>
        </p:nvSpPr>
        <p:spPr bwMode="auto">
          <a:xfrm>
            <a:off x="1485901" y="1788319"/>
            <a:ext cx="6171010" cy="3173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485901" y="1864519"/>
            <a:ext cx="2869406" cy="525066"/>
          </a:xfrm>
          <a:prstGeom prst="rect">
            <a:avLst/>
          </a:prstGeom>
          <a:solidFill>
            <a:srgbClr val="4F81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355307" y="1864519"/>
            <a:ext cx="1674019" cy="525066"/>
          </a:xfrm>
          <a:prstGeom prst="rect">
            <a:avLst/>
          </a:prstGeom>
          <a:solidFill>
            <a:srgbClr val="4F81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029325" y="1864519"/>
            <a:ext cx="1628775" cy="525066"/>
          </a:xfrm>
          <a:prstGeom prst="rect">
            <a:avLst/>
          </a:prstGeom>
          <a:solidFill>
            <a:srgbClr val="4F81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85901" y="2389585"/>
            <a:ext cx="2869406" cy="481013"/>
          </a:xfrm>
          <a:prstGeom prst="rect">
            <a:avLst/>
          </a:prstGeom>
          <a:solidFill>
            <a:srgbClr val="D0D8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029325" y="2389585"/>
            <a:ext cx="1628775" cy="481013"/>
          </a:xfrm>
          <a:prstGeom prst="rect">
            <a:avLst/>
          </a:prstGeom>
          <a:solidFill>
            <a:srgbClr val="D0D8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85901" y="2870599"/>
            <a:ext cx="2869406" cy="479822"/>
          </a:xfrm>
          <a:prstGeom prst="rect">
            <a:avLst/>
          </a:prstGeom>
          <a:solidFill>
            <a:srgbClr val="E9ED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355307" y="2870599"/>
            <a:ext cx="1674019" cy="479822"/>
          </a:xfrm>
          <a:prstGeom prst="rect">
            <a:avLst/>
          </a:prstGeom>
          <a:solidFill>
            <a:srgbClr val="E9ED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029325" y="2870599"/>
            <a:ext cx="1628775" cy="479822"/>
          </a:xfrm>
          <a:prstGeom prst="rect">
            <a:avLst/>
          </a:prstGeom>
          <a:solidFill>
            <a:srgbClr val="E9ED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485901" y="3350420"/>
            <a:ext cx="2869406" cy="479822"/>
          </a:xfrm>
          <a:prstGeom prst="rect">
            <a:avLst/>
          </a:prstGeom>
          <a:solidFill>
            <a:srgbClr val="D0D8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4355307" y="3350420"/>
            <a:ext cx="1674019" cy="479822"/>
          </a:xfrm>
          <a:prstGeom prst="rect">
            <a:avLst/>
          </a:prstGeom>
          <a:solidFill>
            <a:srgbClr val="D0D8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029325" y="3350420"/>
            <a:ext cx="1628775" cy="479822"/>
          </a:xfrm>
          <a:prstGeom prst="rect">
            <a:avLst/>
          </a:prstGeom>
          <a:solidFill>
            <a:srgbClr val="D0D8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485901" y="3830242"/>
            <a:ext cx="2869406" cy="479822"/>
          </a:xfrm>
          <a:prstGeom prst="rect">
            <a:avLst/>
          </a:prstGeom>
          <a:solidFill>
            <a:srgbClr val="E9ED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4355307" y="3830242"/>
            <a:ext cx="1674019" cy="479822"/>
          </a:xfrm>
          <a:prstGeom prst="rect">
            <a:avLst/>
          </a:prstGeom>
          <a:solidFill>
            <a:srgbClr val="E9ED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6029325" y="3830242"/>
            <a:ext cx="1628775" cy="479822"/>
          </a:xfrm>
          <a:prstGeom prst="rect">
            <a:avLst/>
          </a:prstGeom>
          <a:solidFill>
            <a:srgbClr val="E9ED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85901" y="4316016"/>
            <a:ext cx="2869406" cy="479822"/>
          </a:xfrm>
          <a:prstGeom prst="rect">
            <a:avLst/>
          </a:prstGeom>
          <a:solidFill>
            <a:srgbClr val="D0D8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4355307" y="4310064"/>
            <a:ext cx="1674019" cy="479822"/>
          </a:xfrm>
          <a:prstGeom prst="rect">
            <a:avLst/>
          </a:prstGeom>
          <a:solidFill>
            <a:srgbClr val="D0D8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029325" y="4310064"/>
            <a:ext cx="1628775" cy="479822"/>
          </a:xfrm>
          <a:prstGeom prst="rect">
            <a:avLst/>
          </a:prstGeom>
          <a:solidFill>
            <a:srgbClr val="D0D8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>
            <a:off x="4355306" y="1859758"/>
            <a:ext cx="0" cy="2936081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>
            <a:off x="6029325" y="1859758"/>
            <a:ext cx="0" cy="2936081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>
            <a:off x="1481139" y="2389585"/>
            <a:ext cx="6181726" cy="0"/>
          </a:xfrm>
          <a:prstGeom prst="line">
            <a:avLst/>
          </a:prstGeom>
          <a:noFill/>
          <a:ln w="381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>
            <a:off x="1481139" y="2870597"/>
            <a:ext cx="6181726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29" name="Line 28"/>
          <p:cNvSpPr>
            <a:spLocks noChangeShapeType="1"/>
          </p:cNvSpPr>
          <p:nvPr/>
        </p:nvSpPr>
        <p:spPr bwMode="auto">
          <a:xfrm>
            <a:off x="1481139" y="3350419"/>
            <a:ext cx="6181726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>
            <a:off x="1481139" y="3830241"/>
            <a:ext cx="6181726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31" name="Line 30"/>
          <p:cNvSpPr>
            <a:spLocks noChangeShapeType="1"/>
          </p:cNvSpPr>
          <p:nvPr/>
        </p:nvSpPr>
        <p:spPr bwMode="auto">
          <a:xfrm>
            <a:off x="1481139" y="4310063"/>
            <a:ext cx="6181726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3072" name="Line 31"/>
          <p:cNvSpPr>
            <a:spLocks noChangeShapeType="1"/>
          </p:cNvSpPr>
          <p:nvPr/>
        </p:nvSpPr>
        <p:spPr bwMode="auto">
          <a:xfrm>
            <a:off x="1485900" y="1859758"/>
            <a:ext cx="0" cy="2936081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3073" name="Line 32"/>
          <p:cNvSpPr>
            <a:spLocks noChangeShapeType="1"/>
          </p:cNvSpPr>
          <p:nvPr/>
        </p:nvSpPr>
        <p:spPr bwMode="auto">
          <a:xfrm>
            <a:off x="7658101" y="1859758"/>
            <a:ext cx="0" cy="2936081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3075" name="Line 33"/>
          <p:cNvSpPr>
            <a:spLocks noChangeShapeType="1"/>
          </p:cNvSpPr>
          <p:nvPr/>
        </p:nvSpPr>
        <p:spPr bwMode="auto">
          <a:xfrm>
            <a:off x="1481139" y="1864519"/>
            <a:ext cx="6181726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3076" name="Line 34"/>
          <p:cNvSpPr>
            <a:spLocks noChangeShapeType="1"/>
          </p:cNvSpPr>
          <p:nvPr/>
        </p:nvSpPr>
        <p:spPr bwMode="auto">
          <a:xfrm>
            <a:off x="1485901" y="4970899"/>
            <a:ext cx="6181726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3077" name="Rectangle 35"/>
          <p:cNvSpPr>
            <a:spLocks noChangeArrowheads="1"/>
          </p:cNvSpPr>
          <p:nvPr/>
        </p:nvSpPr>
        <p:spPr bwMode="auto">
          <a:xfrm>
            <a:off x="4812507" y="1896667"/>
            <a:ext cx="11359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3000" b="1" dirty="0">
                <a:solidFill>
                  <a:srgbClr val="FFFFFF"/>
                </a:solidFill>
                <a:latin typeface="Calibri" pitchFamily="34" charset="0"/>
              </a:rPr>
              <a:t>Start %</a:t>
            </a:r>
            <a:endParaRPr lang="en-US" altLang="en-US" sz="1350" dirty="0"/>
          </a:p>
        </p:txBody>
      </p:sp>
      <p:sp>
        <p:nvSpPr>
          <p:cNvPr id="3078" name="Rectangle 36"/>
          <p:cNvSpPr>
            <a:spLocks noChangeArrowheads="1"/>
          </p:cNvSpPr>
          <p:nvPr/>
        </p:nvSpPr>
        <p:spPr bwMode="auto">
          <a:xfrm>
            <a:off x="6546056" y="1896667"/>
            <a:ext cx="9682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3000" b="1" dirty="0">
                <a:solidFill>
                  <a:srgbClr val="FFFFFF"/>
                </a:solidFill>
                <a:latin typeface="Calibri" pitchFamily="34" charset="0"/>
              </a:rPr>
              <a:t>End %</a:t>
            </a:r>
            <a:endParaRPr lang="en-US" altLang="en-US" sz="1350" dirty="0"/>
          </a:p>
        </p:txBody>
      </p:sp>
      <p:sp>
        <p:nvSpPr>
          <p:cNvPr id="3079" name="Rectangle 37"/>
          <p:cNvSpPr>
            <a:spLocks noChangeArrowheads="1"/>
          </p:cNvSpPr>
          <p:nvPr/>
        </p:nvSpPr>
        <p:spPr bwMode="auto">
          <a:xfrm>
            <a:off x="1554957" y="2421731"/>
            <a:ext cx="2225225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  <a:latin typeface="Calibri" pitchFamily="34" charset="0"/>
              </a:rPr>
              <a:t>Comprehension</a:t>
            </a:r>
            <a:endParaRPr lang="en-US" altLang="en-US" sz="1350"/>
          </a:p>
        </p:txBody>
      </p:sp>
      <p:sp>
        <p:nvSpPr>
          <p:cNvPr id="3080" name="Rectangle 38"/>
          <p:cNvSpPr>
            <a:spLocks noChangeArrowheads="1"/>
          </p:cNvSpPr>
          <p:nvPr/>
        </p:nvSpPr>
        <p:spPr bwMode="auto">
          <a:xfrm>
            <a:off x="4999435" y="2415779"/>
            <a:ext cx="3879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2400" dirty="0">
                <a:solidFill>
                  <a:srgbClr val="000000"/>
                </a:solidFill>
                <a:latin typeface="Calibri" pitchFamily="34" charset="0"/>
              </a:rPr>
              <a:t>1.8</a:t>
            </a:r>
            <a:endParaRPr lang="en-US" altLang="en-US" sz="1350" dirty="0"/>
          </a:p>
        </p:txBody>
      </p:sp>
      <p:sp>
        <p:nvSpPr>
          <p:cNvPr id="3081" name="Rectangle 39"/>
          <p:cNvSpPr>
            <a:spLocks noChangeArrowheads="1"/>
          </p:cNvSpPr>
          <p:nvPr/>
        </p:nvSpPr>
        <p:spPr bwMode="auto">
          <a:xfrm>
            <a:off x="6573442" y="2415779"/>
            <a:ext cx="5434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2400" dirty="0">
                <a:solidFill>
                  <a:srgbClr val="000000"/>
                </a:solidFill>
                <a:latin typeface="Calibri" pitchFamily="34" charset="0"/>
              </a:rPr>
              <a:t>16.7</a:t>
            </a:r>
            <a:endParaRPr lang="en-US" altLang="en-US" sz="1350" dirty="0"/>
          </a:p>
        </p:txBody>
      </p:sp>
      <p:sp>
        <p:nvSpPr>
          <p:cNvPr id="3082" name="Rectangle 40"/>
          <p:cNvSpPr>
            <a:spLocks noChangeArrowheads="1"/>
          </p:cNvSpPr>
          <p:nvPr/>
        </p:nvSpPr>
        <p:spPr bwMode="auto">
          <a:xfrm>
            <a:off x="1554957" y="2900362"/>
            <a:ext cx="1424557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  <a:latin typeface="Calibri" pitchFamily="34" charset="0"/>
              </a:rPr>
              <a:t>Sentences</a:t>
            </a:r>
            <a:endParaRPr lang="en-US" altLang="en-US" sz="1350"/>
          </a:p>
        </p:txBody>
      </p:sp>
      <p:sp>
        <p:nvSpPr>
          <p:cNvPr id="3083" name="Rectangle 41"/>
          <p:cNvSpPr>
            <a:spLocks noChangeArrowheads="1"/>
          </p:cNvSpPr>
          <p:nvPr/>
        </p:nvSpPr>
        <p:spPr bwMode="auto">
          <a:xfrm>
            <a:off x="4999435" y="2895601"/>
            <a:ext cx="3879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2400" dirty="0">
                <a:solidFill>
                  <a:srgbClr val="000000"/>
                </a:solidFill>
                <a:latin typeface="Calibri" pitchFamily="34" charset="0"/>
              </a:rPr>
              <a:t>5.9</a:t>
            </a:r>
            <a:endParaRPr lang="en-US" altLang="en-US" sz="1350" dirty="0"/>
          </a:p>
        </p:txBody>
      </p:sp>
      <p:sp>
        <p:nvSpPr>
          <p:cNvPr id="3084" name="Rectangle 42"/>
          <p:cNvSpPr>
            <a:spLocks noChangeArrowheads="1"/>
          </p:cNvSpPr>
          <p:nvPr/>
        </p:nvSpPr>
        <p:spPr bwMode="auto">
          <a:xfrm>
            <a:off x="6573442" y="2895601"/>
            <a:ext cx="5434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2400" dirty="0">
                <a:solidFill>
                  <a:srgbClr val="000000"/>
                </a:solidFill>
                <a:latin typeface="Calibri" pitchFamily="34" charset="0"/>
              </a:rPr>
              <a:t>40.3</a:t>
            </a:r>
            <a:endParaRPr lang="en-US" altLang="en-US" sz="1350" dirty="0"/>
          </a:p>
        </p:txBody>
      </p:sp>
      <p:sp>
        <p:nvSpPr>
          <p:cNvPr id="3085" name="Rectangle 43"/>
          <p:cNvSpPr>
            <a:spLocks noChangeArrowheads="1"/>
          </p:cNvSpPr>
          <p:nvPr/>
        </p:nvSpPr>
        <p:spPr bwMode="auto">
          <a:xfrm>
            <a:off x="1554956" y="3380185"/>
            <a:ext cx="907236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  <a:latin typeface="Calibri" pitchFamily="34" charset="0"/>
              </a:rPr>
              <a:t>Words</a:t>
            </a:r>
            <a:endParaRPr lang="en-US" altLang="en-US" sz="1350"/>
          </a:p>
        </p:txBody>
      </p:sp>
      <p:sp>
        <p:nvSpPr>
          <p:cNvPr id="3086" name="Rectangle 44"/>
          <p:cNvSpPr>
            <a:spLocks noChangeArrowheads="1"/>
          </p:cNvSpPr>
          <p:nvPr/>
        </p:nvSpPr>
        <p:spPr bwMode="auto">
          <a:xfrm>
            <a:off x="4923235" y="3375423"/>
            <a:ext cx="5434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2400" dirty="0">
                <a:solidFill>
                  <a:srgbClr val="000000"/>
                </a:solidFill>
                <a:latin typeface="Calibri" pitchFamily="34" charset="0"/>
              </a:rPr>
              <a:t>39.0</a:t>
            </a:r>
            <a:endParaRPr lang="en-US" altLang="en-US" sz="1350" dirty="0"/>
          </a:p>
        </p:txBody>
      </p:sp>
      <p:sp>
        <p:nvSpPr>
          <p:cNvPr id="3087" name="Rectangle 45"/>
          <p:cNvSpPr>
            <a:spLocks noChangeArrowheads="1"/>
          </p:cNvSpPr>
          <p:nvPr/>
        </p:nvSpPr>
        <p:spPr bwMode="auto">
          <a:xfrm>
            <a:off x="6573442" y="3375423"/>
            <a:ext cx="5434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2400" dirty="0">
                <a:solidFill>
                  <a:srgbClr val="000000"/>
                </a:solidFill>
                <a:latin typeface="Calibri" pitchFamily="34" charset="0"/>
              </a:rPr>
              <a:t>79.7</a:t>
            </a:r>
            <a:endParaRPr lang="en-US" altLang="en-US" sz="1350" dirty="0"/>
          </a:p>
        </p:txBody>
      </p:sp>
      <p:sp>
        <p:nvSpPr>
          <p:cNvPr id="3088" name="Rectangle 46"/>
          <p:cNvSpPr>
            <a:spLocks noChangeArrowheads="1"/>
          </p:cNvSpPr>
          <p:nvPr/>
        </p:nvSpPr>
        <p:spPr bwMode="auto">
          <a:xfrm>
            <a:off x="1554956" y="3860006"/>
            <a:ext cx="958276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2700">
                <a:solidFill>
                  <a:srgbClr val="000000"/>
                </a:solidFill>
                <a:latin typeface="Calibri" pitchFamily="34" charset="0"/>
              </a:rPr>
              <a:t>Letters</a:t>
            </a:r>
            <a:endParaRPr lang="en-US" altLang="en-US" sz="1350"/>
          </a:p>
        </p:txBody>
      </p:sp>
      <p:sp>
        <p:nvSpPr>
          <p:cNvPr id="3089" name="Rectangle 47"/>
          <p:cNvSpPr>
            <a:spLocks noChangeArrowheads="1"/>
          </p:cNvSpPr>
          <p:nvPr/>
        </p:nvSpPr>
        <p:spPr bwMode="auto">
          <a:xfrm>
            <a:off x="4923235" y="3857626"/>
            <a:ext cx="5434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2400" dirty="0">
                <a:solidFill>
                  <a:srgbClr val="000000"/>
                </a:solidFill>
                <a:latin typeface="Calibri" pitchFamily="34" charset="0"/>
              </a:rPr>
              <a:t>96.5</a:t>
            </a:r>
            <a:endParaRPr lang="en-US" altLang="en-US" sz="1350" dirty="0"/>
          </a:p>
        </p:txBody>
      </p:sp>
      <p:sp>
        <p:nvSpPr>
          <p:cNvPr id="3090" name="Rectangle 48"/>
          <p:cNvSpPr>
            <a:spLocks noChangeArrowheads="1"/>
          </p:cNvSpPr>
          <p:nvPr/>
        </p:nvSpPr>
        <p:spPr bwMode="auto">
          <a:xfrm>
            <a:off x="6573442" y="3857626"/>
            <a:ext cx="5434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2400" dirty="0">
                <a:solidFill>
                  <a:srgbClr val="000000"/>
                </a:solidFill>
                <a:latin typeface="Calibri" pitchFamily="34" charset="0"/>
              </a:rPr>
              <a:t>99.8</a:t>
            </a:r>
            <a:endParaRPr lang="en-US" altLang="en-US" sz="1350" dirty="0"/>
          </a:p>
        </p:txBody>
      </p:sp>
      <p:sp>
        <p:nvSpPr>
          <p:cNvPr id="3091" name="Rectangle 49"/>
          <p:cNvSpPr>
            <a:spLocks noChangeArrowheads="1"/>
          </p:cNvSpPr>
          <p:nvPr/>
        </p:nvSpPr>
        <p:spPr bwMode="auto">
          <a:xfrm>
            <a:off x="1554956" y="4341019"/>
            <a:ext cx="1058816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2700" dirty="0">
                <a:solidFill>
                  <a:srgbClr val="000000"/>
                </a:solidFill>
                <a:latin typeface="Calibri" pitchFamily="34" charset="0"/>
              </a:rPr>
              <a:t>Ground</a:t>
            </a:r>
            <a:endParaRPr lang="en-US" altLang="en-US" sz="1350" dirty="0"/>
          </a:p>
        </p:txBody>
      </p:sp>
      <p:sp>
        <p:nvSpPr>
          <p:cNvPr id="3092" name="Rectangle 50"/>
          <p:cNvSpPr>
            <a:spLocks noChangeArrowheads="1"/>
          </p:cNvSpPr>
          <p:nvPr/>
        </p:nvSpPr>
        <p:spPr bwMode="auto">
          <a:xfrm>
            <a:off x="4999435" y="4336257"/>
            <a:ext cx="4664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2400" dirty="0">
                <a:solidFill>
                  <a:srgbClr val="000000"/>
                </a:solidFill>
                <a:latin typeface="Calibri" pitchFamily="34" charset="0"/>
              </a:rPr>
              <a:t>100</a:t>
            </a:r>
            <a:endParaRPr lang="en-US" altLang="en-US" sz="1350" dirty="0"/>
          </a:p>
        </p:txBody>
      </p:sp>
      <p:sp>
        <p:nvSpPr>
          <p:cNvPr id="3093" name="Rectangle 51"/>
          <p:cNvSpPr>
            <a:spLocks noChangeArrowheads="1"/>
          </p:cNvSpPr>
          <p:nvPr/>
        </p:nvSpPr>
        <p:spPr bwMode="auto">
          <a:xfrm>
            <a:off x="6650832" y="4336257"/>
            <a:ext cx="4664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2400" dirty="0">
                <a:solidFill>
                  <a:srgbClr val="000000"/>
                </a:solidFill>
                <a:latin typeface="Calibri" pitchFamily="34" charset="0"/>
              </a:rPr>
              <a:t>100</a:t>
            </a:r>
            <a:endParaRPr lang="en-US" altLang="en-US" sz="1350" dirty="0"/>
          </a:p>
        </p:txBody>
      </p:sp>
    </p:spTree>
    <p:extLst>
      <p:ext uri="{BB962C8B-B14F-4D97-AF65-F5344CB8AC3E}">
        <p14:creationId xmlns:p14="http://schemas.microsoft.com/office/powerpoint/2010/main" val="3487777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077" grpId="0"/>
      <p:bldP spid="3078" grpId="0"/>
      <p:bldP spid="3079" grpId="0"/>
      <p:bldP spid="3080" grpId="0"/>
      <p:bldP spid="3081" grpId="0"/>
      <p:bldP spid="3082" grpId="0"/>
      <p:bldP spid="3083" grpId="0"/>
      <p:bldP spid="3084" grpId="0"/>
      <p:bldP spid="3085" grpId="0"/>
      <p:bldP spid="3086" grpId="0"/>
      <p:bldP spid="3087" grpId="0"/>
      <p:bldP spid="3088" grpId="0"/>
      <p:bldP spid="3089" grpId="0"/>
      <p:bldP spid="3090" grpId="0"/>
      <p:bldP spid="3091" grpId="0"/>
      <p:bldP spid="3092" grpId="0"/>
      <p:bldP spid="309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944724"/>
            <a:ext cx="6172200" cy="857250"/>
          </a:xfrm>
        </p:spPr>
        <p:txBody>
          <a:bodyPr>
            <a:normAutofit/>
          </a:bodyPr>
          <a:lstStyle/>
          <a:p>
            <a:r>
              <a:rPr lang="en-GB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Reading: Links to end of year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035" y="1630016"/>
            <a:ext cx="8454887" cy="4956313"/>
          </a:xfrm>
        </p:spPr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1313976"/>
              </p:ext>
            </p:extLst>
          </p:nvPr>
        </p:nvGraphicFramePr>
        <p:xfrm>
          <a:off x="808383" y="2171700"/>
          <a:ext cx="7368208" cy="4268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7456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69F5705-6607-43DE-B8BD-3EB75F22E4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A Scatterplot</a:t>
            </a:r>
          </a:p>
        </p:txBody>
      </p:sp>
      <p:pic>
        <p:nvPicPr>
          <p:cNvPr id="1033" name="Picture 9">
            <a:extLst>
              <a:ext uri="{FF2B5EF4-FFF2-40B4-BE49-F238E27FC236}">
                <a16:creationId xmlns:a16="http://schemas.microsoft.com/office/drawing/2014/main" id="{F54B0829-F296-4BB6-9D76-A9AD0733C4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665" y="1368977"/>
            <a:ext cx="6604000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183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9F8BB-CE42-4F7D-ABB3-E5A827447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Behaviour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FCBD543-B7A5-4D51-A3EB-7E11D9F93C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781" y="2456892"/>
            <a:ext cx="3575570" cy="253828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4A1E783-DEEE-47E6-9128-E7FAA39155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1302" y="1851339"/>
            <a:ext cx="4459130" cy="373790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ECC5CDE-E397-4860-AC9D-4FE471AF29A5}"/>
              </a:ext>
            </a:extLst>
          </p:cNvPr>
          <p:cNvSpPr/>
          <p:nvPr/>
        </p:nvSpPr>
        <p:spPr>
          <a:xfrm>
            <a:off x="1377100" y="2110643"/>
            <a:ext cx="1318930" cy="34624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England</a:t>
            </a:r>
          </a:p>
        </p:txBody>
      </p:sp>
    </p:spTree>
    <p:extLst>
      <p:ext uri="{BB962C8B-B14F-4D97-AF65-F5344CB8AC3E}">
        <p14:creationId xmlns:p14="http://schemas.microsoft.com/office/powerpoint/2010/main" val="2990326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80B42-DF4D-4B2E-9455-83F84EBC7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91630"/>
            <a:ext cx="7886700" cy="1325563"/>
          </a:xfrm>
        </p:spPr>
        <p:txBody>
          <a:bodyPr/>
          <a:lstStyle/>
          <a:p>
            <a:r>
              <a:rPr lang="en-GB" dirty="0"/>
              <a:t>That </a:t>
            </a:r>
            <a:r>
              <a:rPr lang="en-GB" dirty="0" err="1"/>
              <a:t>scattergram</a:t>
            </a:r>
            <a:r>
              <a:rPr lang="en-GB" dirty="0"/>
              <a:t> again</a:t>
            </a:r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id="{9F7E4D3E-AC2B-4610-B182-474E486EE5F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7" y="2186781"/>
            <a:ext cx="5191125" cy="362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5894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 rot="19919033">
            <a:off x="971600" y="2204864"/>
            <a:ext cx="7056784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1500" b="1" cap="none" spc="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2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92038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4" name="Picture 10">
            <a:extLst>
              <a:ext uri="{FF2B5EF4-FFF2-40B4-BE49-F238E27FC236}">
                <a16:creationId xmlns:a16="http://schemas.microsoft.com/office/drawing/2014/main" id="{8944B5E5-6011-4E4D-B723-6CB5775E0E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652" y="1355277"/>
            <a:ext cx="6647345" cy="4646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8192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FD4AA-30CA-42EF-ABC3-7CB775C0A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/>
              <a:t>Background to CEM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86386-DFD8-4B4A-9F32-22960540F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To improve education by using the methods of science</a:t>
            </a:r>
          </a:p>
          <a:p>
            <a:r>
              <a:rPr lang="en-GB" dirty="0"/>
              <a:t>This implies a need for </a:t>
            </a:r>
          </a:p>
          <a:p>
            <a:pPr lvl="1"/>
            <a:r>
              <a:rPr lang="en-GB" dirty="0"/>
              <a:t>Ongoing monitoring</a:t>
            </a:r>
          </a:p>
          <a:p>
            <a:pPr lvl="1"/>
            <a:r>
              <a:rPr lang="en-GB" dirty="0"/>
              <a:t>Interventions</a:t>
            </a:r>
          </a:p>
          <a:p>
            <a:r>
              <a:rPr lang="en-GB" dirty="0"/>
              <a:t>The Monitoring Model: ALIS  </a:t>
            </a:r>
          </a:p>
          <a:p>
            <a:pPr lvl="1"/>
            <a:r>
              <a:rPr lang="en-GB" dirty="0"/>
              <a:t>Confidential</a:t>
            </a:r>
          </a:p>
          <a:p>
            <a:pPr lvl="1"/>
            <a:r>
              <a:rPr lang="en-GB" dirty="0"/>
              <a:t>Measurement-based</a:t>
            </a:r>
          </a:p>
          <a:p>
            <a:pPr lvl="1"/>
            <a:r>
              <a:rPr lang="en-GB" dirty="0"/>
              <a:t>Self-evaluation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9274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6E531-B5B0-4C0B-8999-DB24BB0CF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CEM Growth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07697CB-3158-48CE-B8B4-C7784D584D3A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8145377"/>
              </p:ext>
            </p:extLst>
          </p:nvPr>
        </p:nvGraphicFramePr>
        <p:xfrm>
          <a:off x="895350" y="1825625"/>
          <a:ext cx="7353300" cy="435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Document" r:id="rId3" imgW="8862198" imgH="5242800" progId="Word.Document.8">
                  <p:embed/>
                </p:oleObj>
              </mc:Choice>
              <mc:Fallback>
                <p:oleObj name="Document" r:id="rId3" imgW="8862198" imgH="52428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5350" y="1825625"/>
                        <a:ext cx="7353300" cy="4351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A6A5B3FF-3A7E-40A6-9D10-B167B31ADC98}"/>
              </a:ext>
            </a:extLst>
          </p:cNvPr>
          <p:cNvSpPr/>
          <p:nvPr/>
        </p:nvSpPr>
        <p:spPr>
          <a:xfrm>
            <a:off x="6808617" y="2062302"/>
            <a:ext cx="2335383" cy="267765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Kate Bailey</a:t>
            </a:r>
          </a:p>
          <a:p>
            <a:pPr algn="ctr"/>
            <a:r>
              <a:rPr 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Christine Merrell</a:t>
            </a:r>
          </a:p>
          <a:p>
            <a:pPr algn="ctr"/>
            <a:r>
              <a:rPr 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Paul Jones</a:t>
            </a:r>
          </a:p>
          <a:p>
            <a:pPr algn="ctr"/>
            <a:r>
              <a:rPr lang="en-US" sz="2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Rod </a:t>
            </a:r>
            <a:r>
              <a:rPr lang="en-US" sz="2400" b="1" cap="none" spc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Bramald</a:t>
            </a:r>
            <a:endParaRPr lang="en-US" sz="2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algn="ctr"/>
            <a:r>
              <a:rPr 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Pat </a:t>
            </a:r>
            <a:r>
              <a:rPr lang="en-US" sz="2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Preedy</a:t>
            </a:r>
            <a:endParaRPr lang="en-US" sz="2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n-US" sz="2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Stephen Albone</a:t>
            </a:r>
          </a:p>
          <a:p>
            <a:pPr algn="ctr"/>
            <a:r>
              <a:rPr 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Mark Wightman</a:t>
            </a:r>
            <a:endParaRPr lang="en-US" sz="2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69833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238" name="Object 6">
            <a:extLst>
              <a:ext uri="{FF2B5EF4-FFF2-40B4-BE49-F238E27FC236}">
                <a16:creationId xmlns:a16="http://schemas.microsoft.com/office/drawing/2014/main" id="{08FBB43B-AF71-4E23-989E-820416E802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-342900" y="188913"/>
          <a:ext cx="9829800" cy="570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Bitmap Image" r:id="rId3" imgW="9752381" imgH="5668166" progId="Paint.Picture">
                  <p:embed/>
                </p:oleObj>
              </mc:Choice>
              <mc:Fallback>
                <p:oleObj name="Bitmap Image" r:id="rId3" imgW="9752381" imgH="5668166" progId="Paint.Picture">
                  <p:embed/>
                  <p:pic>
                    <p:nvPicPr>
                      <p:cNvPr id="95238" name="Object 6">
                        <a:extLst>
                          <a:ext uri="{FF2B5EF4-FFF2-40B4-BE49-F238E27FC236}">
                            <a16:creationId xmlns:a16="http://schemas.microsoft.com/office/drawing/2014/main" id="{08FBB43B-AF71-4E23-989E-820416E802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42900" y="188913"/>
                        <a:ext cx="9829800" cy="5705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39" name="Text Box 7">
            <a:extLst>
              <a:ext uri="{FF2B5EF4-FFF2-40B4-BE49-F238E27FC236}">
                <a16:creationId xmlns:a16="http://schemas.microsoft.com/office/drawing/2014/main" id="{E57EBED6-855D-426E-8FD9-C5CA3C6B1E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8663" y="1760538"/>
            <a:ext cx="109537" cy="109537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6/0</a:t>
            </a:r>
            <a:endParaRPr lang="en-US" altLang="en-US"/>
          </a:p>
        </p:txBody>
      </p:sp>
      <p:sp>
        <p:nvSpPr>
          <p:cNvPr id="95241" name="Text Box 9">
            <a:extLst>
              <a:ext uri="{FF2B5EF4-FFF2-40B4-BE49-F238E27FC236}">
                <a16:creationId xmlns:a16="http://schemas.microsoft.com/office/drawing/2014/main" id="{01D794DC-1361-439B-9253-DEE4FAB43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6313" y="1731963"/>
            <a:ext cx="109537" cy="109537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0/1</a:t>
            </a:r>
            <a:endParaRPr lang="en-US" altLang="en-US"/>
          </a:p>
        </p:txBody>
      </p:sp>
      <p:sp>
        <p:nvSpPr>
          <p:cNvPr id="95263" name="Text Box 31">
            <a:extLst>
              <a:ext uri="{FF2B5EF4-FFF2-40B4-BE49-F238E27FC236}">
                <a16:creationId xmlns:a16="http://schemas.microsoft.com/office/drawing/2014/main" id="{9F6118E7-8AC2-4AD4-AB83-5143D8531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2900" y="4041775"/>
            <a:ext cx="185738" cy="109538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0/775</a:t>
            </a:r>
            <a:endParaRPr lang="en-US" altLang="en-US"/>
          </a:p>
        </p:txBody>
      </p:sp>
      <p:sp>
        <p:nvSpPr>
          <p:cNvPr id="95240" name="Text Box 8">
            <a:extLst>
              <a:ext uri="{FF2B5EF4-FFF2-40B4-BE49-F238E27FC236}">
                <a16:creationId xmlns:a16="http://schemas.microsoft.com/office/drawing/2014/main" id="{D07F5516-94E2-4ED0-8F45-D279386F25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2900" y="3932238"/>
            <a:ext cx="185738" cy="109537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1/12</a:t>
            </a:r>
            <a:endParaRPr lang="en-US" altLang="en-US"/>
          </a:p>
        </p:txBody>
      </p:sp>
      <p:sp>
        <p:nvSpPr>
          <p:cNvPr id="95242" name="Text Box 10">
            <a:extLst>
              <a:ext uri="{FF2B5EF4-FFF2-40B4-BE49-F238E27FC236}">
                <a16:creationId xmlns:a16="http://schemas.microsoft.com/office/drawing/2014/main" id="{55548BBD-B606-43E5-B207-D4D532B6B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875" y="2822575"/>
            <a:ext cx="261938" cy="190500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Bahrain</a:t>
            </a:r>
            <a:endParaRPr lang="en-US" altLang="en-US" sz="600"/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3/1</a:t>
            </a:r>
            <a:endParaRPr lang="en-US" altLang="en-US"/>
          </a:p>
        </p:txBody>
      </p:sp>
      <p:sp>
        <p:nvSpPr>
          <p:cNvPr id="95243" name="Line 11">
            <a:extLst>
              <a:ext uri="{FF2B5EF4-FFF2-40B4-BE49-F238E27FC236}">
                <a16:creationId xmlns:a16="http://schemas.microsoft.com/office/drawing/2014/main" id="{B952002B-6A18-456C-9BCA-2CD6B22A192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795963" y="2427288"/>
            <a:ext cx="66675" cy="390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244" name="Text Box 12">
            <a:extLst>
              <a:ext uri="{FF2B5EF4-FFF2-40B4-BE49-F238E27FC236}">
                <a16:creationId xmlns:a16="http://schemas.microsoft.com/office/drawing/2014/main" id="{975719DF-D033-46DB-BDD0-5C1B051E7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6213" y="1631950"/>
            <a:ext cx="261937" cy="190500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Belgium</a:t>
            </a:r>
            <a:endParaRPr lang="en-US" altLang="en-US" sz="600"/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3/0</a:t>
            </a:r>
            <a:endParaRPr lang="en-US" altLang="en-US"/>
          </a:p>
        </p:txBody>
      </p:sp>
      <p:sp>
        <p:nvSpPr>
          <p:cNvPr id="95245" name="Line 13">
            <a:extLst>
              <a:ext uri="{FF2B5EF4-FFF2-40B4-BE49-F238E27FC236}">
                <a16:creationId xmlns:a16="http://schemas.microsoft.com/office/drawing/2014/main" id="{B4DAB968-43BA-422F-A4AE-704C7D16B3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48150" y="1698625"/>
            <a:ext cx="366713" cy="111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247" name="Text Box 15">
            <a:extLst>
              <a:ext uri="{FF2B5EF4-FFF2-40B4-BE49-F238E27FC236}">
                <a16:creationId xmlns:a16="http://schemas.microsoft.com/office/drawing/2014/main" id="{EB9F4FFD-DEAD-44B2-8504-AE770A2E1D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0375" y="2684463"/>
            <a:ext cx="280988" cy="190500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Bermuda</a:t>
            </a:r>
            <a:endParaRPr lang="en-US" altLang="en-US" sz="600"/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1/0</a:t>
            </a:r>
            <a:endParaRPr lang="en-US" altLang="en-US"/>
          </a:p>
        </p:txBody>
      </p:sp>
      <p:sp>
        <p:nvSpPr>
          <p:cNvPr id="95246" name="Line 14">
            <a:extLst>
              <a:ext uri="{FF2B5EF4-FFF2-40B4-BE49-F238E27FC236}">
                <a16:creationId xmlns:a16="http://schemas.microsoft.com/office/drawing/2014/main" id="{D96E788C-2880-4370-8D86-A2EB484E465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38463" y="2289175"/>
            <a:ext cx="66675" cy="390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249" name="Text Box 17">
            <a:extLst>
              <a:ext uri="{FF2B5EF4-FFF2-40B4-BE49-F238E27FC236}">
                <a16:creationId xmlns:a16="http://schemas.microsoft.com/office/drawing/2014/main" id="{1F9C3AA7-FCD4-4402-A798-A98B88D7D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0650" y="2346325"/>
            <a:ext cx="109538" cy="109538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5/1</a:t>
            </a:r>
            <a:endParaRPr lang="en-US" altLang="en-US"/>
          </a:p>
        </p:txBody>
      </p:sp>
      <p:sp>
        <p:nvSpPr>
          <p:cNvPr id="95248" name="Text Box 16">
            <a:extLst>
              <a:ext uri="{FF2B5EF4-FFF2-40B4-BE49-F238E27FC236}">
                <a16:creationId xmlns:a16="http://schemas.microsoft.com/office/drawing/2014/main" id="{8CB36619-0EC6-48EB-B21F-F3DEF0D46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0413" y="2170113"/>
            <a:ext cx="133350" cy="109537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6/2</a:t>
            </a:r>
            <a:endParaRPr lang="en-US" altLang="en-US"/>
          </a:p>
        </p:txBody>
      </p:sp>
      <p:sp>
        <p:nvSpPr>
          <p:cNvPr id="95251" name="Text Box 19">
            <a:extLst>
              <a:ext uri="{FF2B5EF4-FFF2-40B4-BE49-F238E27FC236}">
                <a16:creationId xmlns:a16="http://schemas.microsoft.com/office/drawing/2014/main" id="{58D19F86-EE1E-46D8-A78D-858FBB932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325" y="2551113"/>
            <a:ext cx="261938" cy="190500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Cyprus</a:t>
            </a:r>
            <a:endParaRPr lang="en-US" altLang="en-US" sz="600"/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5/0</a:t>
            </a:r>
            <a:endParaRPr lang="en-US" altLang="en-US"/>
          </a:p>
        </p:txBody>
      </p:sp>
      <p:sp>
        <p:nvSpPr>
          <p:cNvPr id="95250" name="Line 18">
            <a:extLst>
              <a:ext uri="{FF2B5EF4-FFF2-40B4-BE49-F238E27FC236}">
                <a16:creationId xmlns:a16="http://schemas.microsoft.com/office/drawing/2014/main" id="{A270A845-6DD0-4A80-AD4F-1A27FF79390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334000" y="2151063"/>
            <a:ext cx="66675" cy="390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252" name="Text Box 20">
            <a:extLst>
              <a:ext uri="{FF2B5EF4-FFF2-40B4-BE49-F238E27FC236}">
                <a16:creationId xmlns:a16="http://schemas.microsoft.com/office/drawing/2014/main" id="{B28FBC6D-07A7-4080-887D-A5C2373B2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1300" y="3084513"/>
            <a:ext cx="366713" cy="190500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Cayman Is.</a:t>
            </a:r>
            <a:endParaRPr lang="en-US" altLang="en-US" sz="600"/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2/0</a:t>
            </a:r>
            <a:endParaRPr lang="en-US" altLang="en-US"/>
          </a:p>
        </p:txBody>
      </p:sp>
      <p:sp>
        <p:nvSpPr>
          <p:cNvPr id="95292" name="Line 60">
            <a:extLst>
              <a:ext uri="{FF2B5EF4-FFF2-40B4-BE49-F238E27FC236}">
                <a16:creationId xmlns:a16="http://schemas.microsoft.com/office/drawing/2014/main" id="{F2B823D2-5132-48D0-83CB-F09BBF752E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73250" y="2654300"/>
            <a:ext cx="614363" cy="4206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253" name="Text Box 21">
            <a:extLst>
              <a:ext uri="{FF2B5EF4-FFF2-40B4-BE49-F238E27FC236}">
                <a16:creationId xmlns:a16="http://schemas.microsoft.com/office/drawing/2014/main" id="{D13119D0-552E-4171-A82C-C27FAC15D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4875213"/>
            <a:ext cx="366712" cy="190500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Falklands</a:t>
            </a:r>
            <a:endParaRPr lang="en-US" altLang="en-US" sz="600"/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2/0</a:t>
            </a:r>
            <a:endParaRPr lang="en-US" altLang="en-US"/>
          </a:p>
        </p:txBody>
      </p:sp>
      <p:sp>
        <p:nvSpPr>
          <p:cNvPr id="95254" name="Line 22">
            <a:extLst>
              <a:ext uri="{FF2B5EF4-FFF2-40B4-BE49-F238E27FC236}">
                <a16:creationId xmlns:a16="http://schemas.microsoft.com/office/drawing/2014/main" id="{2617EDA3-7264-4472-BA47-ABD52692F55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16275" y="4713288"/>
            <a:ext cx="347663" cy="1666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256" name="Text Box 24">
            <a:extLst>
              <a:ext uri="{FF2B5EF4-FFF2-40B4-BE49-F238E27FC236}">
                <a16:creationId xmlns:a16="http://schemas.microsoft.com/office/drawing/2014/main" id="{18DFAB9C-59B7-4074-B630-4DF2810848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6163" y="3194050"/>
            <a:ext cx="109537" cy="109538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3/1</a:t>
            </a:r>
            <a:endParaRPr lang="en-US" altLang="en-US"/>
          </a:p>
        </p:txBody>
      </p:sp>
      <p:sp>
        <p:nvSpPr>
          <p:cNvPr id="95255" name="Text Box 23">
            <a:extLst>
              <a:ext uri="{FF2B5EF4-FFF2-40B4-BE49-F238E27FC236}">
                <a16:creationId xmlns:a16="http://schemas.microsoft.com/office/drawing/2014/main" id="{17F2CDD3-9586-4D74-B01B-0433CC293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6525" y="2584450"/>
            <a:ext cx="109538" cy="109538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0/1</a:t>
            </a:r>
            <a:endParaRPr lang="en-US" altLang="en-US"/>
          </a:p>
        </p:txBody>
      </p:sp>
      <p:sp>
        <p:nvSpPr>
          <p:cNvPr id="95280" name="Text Box 48">
            <a:extLst>
              <a:ext uri="{FF2B5EF4-FFF2-40B4-BE49-F238E27FC236}">
                <a16:creationId xmlns:a16="http://schemas.microsoft.com/office/drawing/2014/main" id="{828E7479-5219-4039-B57B-FB83B3DA0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5350" y="1608138"/>
            <a:ext cx="133350" cy="109537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12/2</a:t>
            </a:r>
            <a:endParaRPr lang="en-US" altLang="en-US"/>
          </a:p>
        </p:txBody>
      </p:sp>
      <p:sp>
        <p:nvSpPr>
          <p:cNvPr id="95258" name="Text Box 26">
            <a:extLst>
              <a:ext uri="{FF2B5EF4-FFF2-40B4-BE49-F238E27FC236}">
                <a16:creationId xmlns:a16="http://schemas.microsoft.com/office/drawing/2014/main" id="{DB039B79-B766-4B25-84AF-ED1BC64E9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0025" y="2717800"/>
            <a:ext cx="368300" cy="190500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Hong Kong</a:t>
            </a:r>
            <a:endParaRPr lang="en-US" altLang="en-US" sz="600"/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5/30</a:t>
            </a:r>
            <a:endParaRPr lang="en-US" altLang="en-US"/>
          </a:p>
        </p:txBody>
      </p:sp>
      <p:sp>
        <p:nvSpPr>
          <p:cNvPr id="95257" name="Line 25">
            <a:extLst>
              <a:ext uri="{FF2B5EF4-FFF2-40B4-BE49-F238E27FC236}">
                <a16:creationId xmlns:a16="http://schemas.microsoft.com/office/drawing/2014/main" id="{B35F4CFF-CA7D-4410-81AF-14417A1CA2C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448550" y="2541588"/>
            <a:ext cx="376238" cy="171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259" name="Text Box 27">
            <a:extLst>
              <a:ext uri="{FF2B5EF4-FFF2-40B4-BE49-F238E27FC236}">
                <a16:creationId xmlns:a16="http://schemas.microsoft.com/office/drawing/2014/main" id="{6F4DE04B-5C9E-4E74-A168-8C7643316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5488" y="2170113"/>
            <a:ext cx="109537" cy="109537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1/1</a:t>
            </a:r>
            <a:endParaRPr lang="en-US" altLang="en-US"/>
          </a:p>
        </p:txBody>
      </p:sp>
      <p:sp>
        <p:nvSpPr>
          <p:cNvPr id="95296" name="Text Box 64">
            <a:extLst>
              <a:ext uri="{FF2B5EF4-FFF2-40B4-BE49-F238E27FC236}">
                <a16:creationId xmlns:a16="http://schemas.microsoft.com/office/drawing/2014/main" id="{4023B7CC-8AD7-40EC-ADCF-5F9FBB089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3003550"/>
            <a:ext cx="123825" cy="109538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6/2</a:t>
            </a:r>
            <a:endParaRPr lang="en-US" altLang="en-US"/>
          </a:p>
        </p:txBody>
      </p:sp>
      <p:sp>
        <p:nvSpPr>
          <p:cNvPr id="95260" name="Text Box 28">
            <a:extLst>
              <a:ext uri="{FF2B5EF4-FFF2-40B4-BE49-F238E27FC236}">
                <a16:creationId xmlns:a16="http://schemas.microsoft.com/office/drawing/2014/main" id="{55585CD8-52F5-4E91-A371-57391756A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2600" y="998538"/>
            <a:ext cx="396875" cy="190500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Netherlands</a:t>
            </a:r>
            <a:endParaRPr lang="en-US" altLang="en-US" sz="600"/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6/3</a:t>
            </a:r>
            <a:endParaRPr lang="en-US" altLang="en-US"/>
          </a:p>
        </p:txBody>
      </p:sp>
      <p:sp>
        <p:nvSpPr>
          <p:cNvPr id="95261" name="Line 29">
            <a:extLst>
              <a:ext uri="{FF2B5EF4-FFF2-40B4-BE49-F238E27FC236}">
                <a16:creationId xmlns:a16="http://schemas.microsoft.com/office/drawing/2014/main" id="{601CA773-0E2B-4D7C-B2CD-59121C90877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67225" y="1289050"/>
            <a:ext cx="180975" cy="352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262" name="Text Box 30">
            <a:extLst>
              <a:ext uri="{FF2B5EF4-FFF2-40B4-BE49-F238E27FC236}">
                <a16:creationId xmlns:a16="http://schemas.microsoft.com/office/drawing/2014/main" id="{218CDA51-0C59-4643-B30E-D2C04BC96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2600" y="1189038"/>
            <a:ext cx="392113" cy="10477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0/32</a:t>
            </a:r>
            <a:endParaRPr lang="en-US" altLang="en-US"/>
          </a:p>
        </p:txBody>
      </p:sp>
      <p:sp>
        <p:nvSpPr>
          <p:cNvPr id="95264" name="Text Box 32">
            <a:extLst>
              <a:ext uri="{FF2B5EF4-FFF2-40B4-BE49-F238E27FC236}">
                <a16:creationId xmlns:a16="http://schemas.microsoft.com/office/drawing/2014/main" id="{52237203-5BDC-4DED-A669-45C7A1E20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6300" y="4360863"/>
            <a:ext cx="247650" cy="109537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193/72</a:t>
            </a:r>
            <a:endParaRPr lang="en-US" altLang="en-US"/>
          </a:p>
        </p:txBody>
      </p:sp>
      <p:sp>
        <p:nvSpPr>
          <p:cNvPr id="95265" name="Text Box 33">
            <a:extLst>
              <a:ext uri="{FF2B5EF4-FFF2-40B4-BE49-F238E27FC236}">
                <a16:creationId xmlns:a16="http://schemas.microsoft.com/office/drawing/2014/main" id="{CD80BACF-C8F4-4D89-B1E6-02B340BBC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4550" y="2608263"/>
            <a:ext cx="261938" cy="190500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Oman</a:t>
            </a:r>
            <a:endParaRPr lang="en-US" altLang="en-US" sz="600"/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3/0</a:t>
            </a:r>
            <a:endParaRPr lang="en-US" altLang="en-US"/>
          </a:p>
        </p:txBody>
      </p:sp>
      <p:sp>
        <p:nvSpPr>
          <p:cNvPr id="95266" name="Line 34">
            <a:extLst>
              <a:ext uri="{FF2B5EF4-FFF2-40B4-BE49-F238E27FC236}">
                <a16:creationId xmlns:a16="http://schemas.microsoft.com/office/drawing/2014/main" id="{8A6F979A-A679-4B2A-9859-543723C879A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38825" y="2451100"/>
            <a:ext cx="82550" cy="1476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267" name="Text Box 35">
            <a:extLst>
              <a:ext uri="{FF2B5EF4-FFF2-40B4-BE49-F238E27FC236}">
                <a16:creationId xmlns:a16="http://schemas.microsoft.com/office/drawing/2014/main" id="{3BF3D09D-0797-495A-B77C-FAE12C11C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4813" y="1970088"/>
            <a:ext cx="109537" cy="109537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4/0</a:t>
            </a:r>
            <a:endParaRPr lang="en-US" altLang="en-US"/>
          </a:p>
        </p:txBody>
      </p:sp>
      <p:sp>
        <p:nvSpPr>
          <p:cNvPr id="95275" name="Text Box 43">
            <a:extLst>
              <a:ext uri="{FF2B5EF4-FFF2-40B4-BE49-F238E27FC236}">
                <a16:creationId xmlns:a16="http://schemas.microsoft.com/office/drawing/2014/main" id="{C43C46D5-D3D9-4443-B5E1-3862618E50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2213" y="2146300"/>
            <a:ext cx="209550" cy="190500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Qatar</a:t>
            </a:r>
            <a:endParaRPr lang="en-US" altLang="en-US" sz="600"/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6/2</a:t>
            </a:r>
            <a:endParaRPr lang="en-US" altLang="en-US"/>
          </a:p>
        </p:txBody>
      </p:sp>
      <p:sp>
        <p:nvSpPr>
          <p:cNvPr id="95268" name="Line 36">
            <a:extLst>
              <a:ext uri="{FF2B5EF4-FFF2-40B4-BE49-F238E27FC236}">
                <a16:creationId xmlns:a16="http://schemas.microsoft.com/office/drawing/2014/main" id="{3D62559B-7ED3-49BF-86D5-25C35560E4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2228850"/>
            <a:ext cx="328613" cy="1984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293" name="Text Box 61">
            <a:extLst>
              <a:ext uri="{FF2B5EF4-FFF2-40B4-BE49-F238E27FC236}">
                <a16:creationId xmlns:a16="http://schemas.microsoft.com/office/drawing/2014/main" id="{4B6CC291-E5DB-4881-A998-B3742AED08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6738" y="1941513"/>
            <a:ext cx="147637" cy="109537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14/2</a:t>
            </a:r>
            <a:endParaRPr lang="en-US" altLang="en-US"/>
          </a:p>
        </p:txBody>
      </p:sp>
      <p:sp>
        <p:nvSpPr>
          <p:cNvPr id="95269" name="Text Box 37">
            <a:extLst>
              <a:ext uri="{FF2B5EF4-FFF2-40B4-BE49-F238E27FC236}">
                <a16:creationId xmlns:a16="http://schemas.microsoft.com/office/drawing/2014/main" id="{C3D0104A-14A2-4E32-A60D-DFCDD84DF7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6888" y="2436813"/>
            <a:ext cx="109537" cy="109537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3/2</a:t>
            </a:r>
            <a:endParaRPr lang="en-US" altLang="en-US"/>
          </a:p>
        </p:txBody>
      </p:sp>
      <p:sp>
        <p:nvSpPr>
          <p:cNvPr id="95270" name="Text Box 38">
            <a:extLst>
              <a:ext uri="{FF2B5EF4-FFF2-40B4-BE49-F238E27FC236}">
                <a16:creationId xmlns:a16="http://schemas.microsoft.com/office/drawing/2014/main" id="{B0AA824F-2BF0-49B2-BC9B-0C11D50CC8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4675" y="3484563"/>
            <a:ext cx="368300" cy="190500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Singapore</a:t>
            </a:r>
            <a:endParaRPr lang="en-US" altLang="en-US" sz="600"/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5/4</a:t>
            </a:r>
            <a:endParaRPr lang="en-US" altLang="en-US"/>
          </a:p>
        </p:txBody>
      </p:sp>
      <p:sp>
        <p:nvSpPr>
          <p:cNvPr id="95271" name="Line 39">
            <a:extLst>
              <a:ext uri="{FF2B5EF4-FFF2-40B4-BE49-F238E27FC236}">
                <a16:creationId xmlns:a16="http://schemas.microsoft.com/office/drawing/2014/main" id="{6ABBAC00-9FC0-4F8D-8ABC-7B6E27579D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05663" y="3151188"/>
            <a:ext cx="19050" cy="3286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272" name="Text Box 40">
            <a:extLst>
              <a:ext uri="{FF2B5EF4-FFF2-40B4-BE49-F238E27FC236}">
                <a16:creationId xmlns:a16="http://schemas.microsoft.com/office/drawing/2014/main" id="{D0622FF0-4DDB-4C3D-98A0-EFBAD823A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2488" y="1751013"/>
            <a:ext cx="109537" cy="109537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2/0</a:t>
            </a:r>
            <a:endParaRPr lang="en-US" altLang="en-US"/>
          </a:p>
        </p:txBody>
      </p:sp>
      <p:sp>
        <p:nvSpPr>
          <p:cNvPr id="95295" name="Text Box 63">
            <a:extLst>
              <a:ext uri="{FF2B5EF4-FFF2-40B4-BE49-F238E27FC236}">
                <a16:creationId xmlns:a16="http://schemas.microsoft.com/office/drawing/2014/main" id="{F54BB5CC-3C43-4C78-B395-955DFEE6D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0" y="2674938"/>
            <a:ext cx="133350" cy="109537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11/4</a:t>
            </a:r>
            <a:endParaRPr lang="en-US" altLang="en-US"/>
          </a:p>
        </p:txBody>
      </p:sp>
      <p:sp>
        <p:nvSpPr>
          <p:cNvPr id="95273" name="Text Box 41">
            <a:extLst>
              <a:ext uri="{FF2B5EF4-FFF2-40B4-BE49-F238E27FC236}">
                <a16:creationId xmlns:a16="http://schemas.microsoft.com/office/drawing/2014/main" id="{1512BC0C-0449-4825-93F1-75BB1CD3A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1238" y="2370138"/>
            <a:ext cx="161925" cy="190500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UAE</a:t>
            </a:r>
            <a:endParaRPr lang="en-US" altLang="en-US" sz="600"/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11/3</a:t>
            </a:r>
            <a:endParaRPr lang="en-US" altLang="en-US"/>
          </a:p>
        </p:txBody>
      </p:sp>
      <p:sp>
        <p:nvSpPr>
          <p:cNvPr id="95274" name="Line 42">
            <a:extLst>
              <a:ext uri="{FF2B5EF4-FFF2-40B4-BE49-F238E27FC236}">
                <a16:creationId xmlns:a16="http://schemas.microsoft.com/office/drawing/2014/main" id="{65AF7C95-B40E-44B9-8939-5242F0C8900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921375" y="2460625"/>
            <a:ext cx="1651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294" name="Text Box 62">
            <a:extLst>
              <a:ext uri="{FF2B5EF4-FFF2-40B4-BE49-F238E27FC236}">
                <a16:creationId xmlns:a16="http://schemas.microsoft.com/office/drawing/2014/main" id="{392CD7FA-25A3-4BD9-A9FB-E3B084BED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2963" y="2870200"/>
            <a:ext cx="109537" cy="109538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0/1</a:t>
            </a:r>
            <a:endParaRPr lang="en-US" altLang="en-US"/>
          </a:p>
        </p:txBody>
      </p:sp>
      <p:sp>
        <p:nvSpPr>
          <p:cNvPr id="95276" name="Text Box 44">
            <a:extLst>
              <a:ext uri="{FF2B5EF4-FFF2-40B4-BE49-F238E27FC236}">
                <a16:creationId xmlns:a16="http://schemas.microsoft.com/office/drawing/2014/main" id="{318CA0E8-8B67-42D9-AC6F-20C4E7195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5013" y="1993900"/>
            <a:ext cx="109537" cy="109538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4/2</a:t>
            </a:r>
            <a:endParaRPr lang="en-US" altLang="en-US"/>
          </a:p>
        </p:txBody>
      </p:sp>
      <p:sp>
        <p:nvSpPr>
          <p:cNvPr id="95277" name="Text Box 45">
            <a:extLst>
              <a:ext uri="{FF2B5EF4-FFF2-40B4-BE49-F238E27FC236}">
                <a16:creationId xmlns:a16="http://schemas.microsoft.com/office/drawing/2014/main" id="{73D5D8D4-156A-4C46-A209-65B1F165B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8963" y="188913"/>
            <a:ext cx="5337175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45720" rIns="45720"/>
          <a:lstStyle/>
          <a:p>
            <a:r>
              <a:rPr lang="en-US" altLang="en-US" sz="1400" b="1">
                <a:ea typeface="Times New Roman" panose="02020603050405020304" pitchFamily="18" charset="0"/>
                <a:cs typeface="Arial" panose="020B0604020202020204" pitchFamily="34" charset="0"/>
              </a:rPr>
              <a:t>Non-UK Schools Participating in CEM Centre Projects 2007/08</a:t>
            </a:r>
            <a:endParaRPr lang="en-US" altLang="en-US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5297" name="Text Box 65">
            <a:extLst>
              <a:ext uri="{FF2B5EF4-FFF2-40B4-BE49-F238E27FC236}">
                <a16:creationId xmlns:a16="http://schemas.microsoft.com/office/drawing/2014/main" id="{1C9A22C7-5C39-429B-9314-E0938465B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3050" y="2974975"/>
            <a:ext cx="254000" cy="190500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Brunei</a:t>
            </a:r>
            <a:endParaRPr lang="en-US" altLang="en-US" sz="600"/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0/1</a:t>
            </a:r>
            <a:endParaRPr lang="en-US" altLang="en-US"/>
          </a:p>
        </p:txBody>
      </p:sp>
      <p:sp>
        <p:nvSpPr>
          <p:cNvPr id="95278" name="Line 46">
            <a:extLst>
              <a:ext uri="{FF2B5EF4-FFF2-40B4-BE49-F238E27FC236}">
                <a16:creationId xmlns:a16="http://schemas.microsoft.com/office/drawing/2014/main" id="{5C5F2112-F8AE-4A13-8D4B-4ED03CB1EC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00938" y="3046413"/>
            <a:ext cx="385762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279" name="Text Box 47">
            <a:extLst>
              <a:ext uri="{FF2B5EF4-FFF2-40B4-BE49-F238E27FC236}">
                <a16:creationId xmlns:a16="http://schemas.microsoft.com/office/drawing/2014/main" id="{2BC6DCA7-E360-49BA-80C3-7B95ED8A96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6138" y="2770188"/>
            <a:ext cx="109537" cy="109537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1/2</a:t>
            </a:r>
            <a:endParaRPr lang="en-US" altLang="en-US"/>
          </a:p>
        </p:txBody>
      </p:sp>
      <p:sp>
        <p:nvSpPr>
          <p:cNvPr id="95281" name="Text Box 49">
            <a:extLst>
              <a:ext uri="{FF2B5EF4-FFF2-40B4-BE49-F238E27FC236}">
                <a16:creationId xmlns:a16="http://schemas.microsoft.com/office/drawing/2014/main" id="{D051F8B3-5166-4684-AAC3-809076F1E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8125" y="2032000"/>
            <a:ext cx="109538" cy="109538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2/1</a:t>
            </a:r>
            <a:endParaRPr lang="en-US" altLang="en-US"/>
          </a:p>
        </p:txBody>
      </p:sp>
      <p:sp>
        <p:nvSpPr>
          <p:cNvPr id="95282" name="Text Box 50">
            <a:extLst>
              <a:ext uri="{FF2B5EF4-FFF2-40B4-BE49-F238E27FC236}">
                <a16:creationId xmlns:a16="http://schemas.microsoft.com/office/drawing/2014/main" id="{631AAA7D-B6A7-46C4-B242-66A963901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300" y="3117850"/>
            <a:ext cx="109538" cy="109538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1/0</a:t>
            </a:r>
            <a:endParaRPr lang="en-US" altLang="en-US"/>
          </a:p>
        </p:txBody>
      </p:sp>
      <p:sp>
        <p:nvSpPr>
          <p:cNvPr id="95283" name="Text Box 51">
            <a:extLst>
              <a:ext uri="{FF2B5EF4-FFF2-40B4-BE49-F238E27FC236}">
                <a16:creationId xmlns:a16="http://schemas.microsoft.com/office/drawing/2014/main" id="{5449F9E6-31FF-4714-B0A3-52959441B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913" y="1484313"/>
            <a:ext cx="109537" cy="109537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2/1</a:t>
            </a:r>
            <a:endParaRPr lang="en-US" altLang="en-US"/>
          </a:p>
        </p:txBody>
      </p:sp>
      <p:sp>
        <p:nvSpPr>
          <p:cNvPr id="95298" name="Text Box 66">
            <a:extLst>
              <a:ext uri="{FF2B5EF4-FFF2-40B4-BE49-F238E27FC236}">
                <a16:creationId xmlns:a16="http://schemas.microsoft.com/office/drawing/2014/main" id="{195D89D3-3FA5-4097-9B7D-CF6F2894F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2850" y="2470150"/>
            <a:ext cx="128588" cy="109538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3/1</a:t>
            </a:r>
            <a:endParaRPr lang="en-US" altLang="en-US"/>
          </a:p>
        </p:txBody>
      </p:sp>
      <p:sp>
        <p:nvSpPr>
          <p:cNvPr id="95284" name="Text Box 52">
            <a:extLst>
              <a:ext uri="{FF2B5EF4-FFF2-40B4-BE49-F238E27FC236}">
                <a16:creationId xmlns:a16="http://schemas.microsoft.com/office/drawing/2014/main" id="{5B259F27-0944-40C4-AFFF-21FBB317B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5588" y="2922588"/>
            <a:ext cx="109537" cy="109537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0/1</a:t>
            </a:r>
            <a:endParaRPr lang="en-US" altLang="en-US"/>
          </a:p>
        </p:txBody>
      </p:sp>
      <p:sp>
        <p:nvSpPr>
          <p:cNvPr id="95285" name="Text Box 53">
            <a:extLst>
              <a:ext uri="{FF2B5EF4-FFF2-40B4-BE49-F238E27FC236}">
                <a16:creationId xmlns:a16="http://schemas.microsoft.com/office/drawing/2014/main" id="{AA5EA4DB-1CA8-455A-92D1-34E98A367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4725" y="5803900"/>
            <a:ext cx="571500" cy="504825"/>
          </a:xfrm>
          <a:prstGeom prst="rect">
            <a:avLst/>
          </a:prstGeom>
          <a:solidFill>
            <a:srgbClr val="CC99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3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3600" b="1">
                <a:latin typeface="Arial Narrow" panose="020B0606020202030204" pitchFamily="34" charset="0"/>
                <a:cs typeface="Times New Roman" panose="02020603050405020304" pitchFamily="18" charset="0"/>
              </a:rPr>
              <a:t>2/1</a:t>
            </a:r>
            <a:endParaRPr lang="en-US" altLang="en-US"/>
          </a:p>
        </p:txBody>
      </p:sp>
      <p:sp>
        <p:nvSpPr>
          <p:cNvPr id="95286" name="Text Box 54">
            <a:extLst>
              <a:ext uri="{FF2B5EF4-FFF2-40B4-BE49-F238E27FC236}">
                <a16:creationId xmlns:a16="http://schemas.microsoft.com/office/drawing/2014/main" id="{2D687379-DEA8-46BB-8F55-8A9928A5B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7300" y="5789613"/>
            <a:ext cx="809625" cy="504825"/>
          </a:xfrm>
          <a:prstGeom prst="rect">
            <a:avLst/>
          </a:prstGeom>
          <a:solidFill>
            <a:srgbClr val="FFFF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3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3600" b="1">
                <a:latin typeface="Arial Narrow" panose="020B0606020202030204" pitchFamily="34" charset="0"/>
                <a:cs typeface="Times New Roman" panose="02020603050405020304" pitchFamily="18" charset="0"/>
              </a:rPr>
              <a:t>0/32</a:t>
            </a:r>
            <a:endParaRPr lang="en-US" altLang="en-US"/>
          </a:p>
        </p:txBody>
      </p:sp>
      <p:sp>
        <p:nvSpPr>
          <p:cNvPr id="95237" name="Text Box 5">
            <a:extLst>
              <a:ext uri="{FF2B5EF4-FFF2-40B4-BE49-F238E27FC236}">
                <a16:creationId xmlns:a16="http://schemas.microsoft.com/office/drawing/2014/main" id="{0A84469E-23C3-41D0-889F-EAF9720E9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8513" y="5846763"/>
            <a:ext cx="942975" cy="4238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altLang="en-US" sz="1000" i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1000" i="1">
                <a:latin typeface="Arial Narrow" panose="020B0606020202030204" pitchFamily="34" charset="0"/>
                <a:cs typeface="Times New Roman" panose="02020603050405020304" pitchFamily="18" charset="0"/>
              </a:rPr>
              <a:t>Left of slash:</a:t>
            </a:r>
            <a:endParaRPr lang="en-US" altLang="en-US" sz="600"/>
          </a:p>
          <a:p>
            <a:pPr algn="ctr" eaLnBrk="0" hangingPunct="0"/>
            <a:r>
              <a:rPr lang="en-US" altLang="en-US" sz="1000" i="1">
                <a:latin typeface="Arial Narrow" panose="020B0606020202030204" pitchFamily="34" charset="0"/>
                <a:cs typeface="Times New Roman" panose="02020603050405020304" pitchFamily="18" charset="0"/>
              </a:rPr>
              <a:t>contracts with secondary schools</a:t>
            </a:r>
            <a:endParaRPr lang="en-US" altLang="en-US"/>
          </a:p>
        </p:txBody>
      </p:sp>
      <p:sp>
        <p:nvSpPr>
          <p:cNvPr id="95287" name="Line 55">
            <a:extLst>
              <a:ext uri="{FF2B5EF4-FFF2-40B4-BE49-F238E27FC236}">
                <a16:creationId xmlns:a16="http://schemas.microsoft.com/office/drawing/2014/main" id="{1B280638-49BC-41C4-8FF9-8CFDBCCA95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71800" y="6051550"/>
            <a:ext cx="638175" cy="1571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301" name="Text Box 69">
            <a:extLst>
              <a:ext uri="{FF2B5EF4-FFF2-40B4-BE49-F238E27FC236}">
                <a16:creationId xmlns:a16="http://schemas.microsoft.com/office/drawing/2014/main" id="{2E0653A3-7716-4C3C-8D81-5B1EE101E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3063" y="5270500"/>
            <a:ext cx="942975" cy="4381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altLang="en-US" sz="1000" i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1000" i="1">
                <a:latin typeface="Arial Narrow" panose="020B0606020202030204" pitchFamily="34" charset="0"/>
                <a:cs typeface="Times New Roman" panose="02020603050405020304" pitchFamily="18" charset="0"/>
              </a:rPr>
              <a:t>Right of slash: contracts with primary schools</a:t>
            </a:r>
            <a:endParaRPr lang="en-US" altLang="en-US"/>
          </a:p>
        </p:txBody>
      </p:sp>
      <p:sp>
        <p:nvSpPr>
          <p:cNvPr id="95236" name="Line 4">
            <a:extLst>
              <a:ext uri="{FF2B5EF4-FFF2-40B4-BE49-F238E27FC236}">
                <a16:creationId xmlns:a16="http://schemas.microsoft.com/office/drawing/2014/main" id="{10479F23-1C3D-4948-A641-530728C0A0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6850" y="5545138"/>
            <a:ext cx="485775" cy="257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288" name="Text Box 56">
            <a:extLst>
              <a:ext uri="{FF2B5EF4-FFF2-40B4-BE49-F238E27FC236}">
                <a16:creationId xmlns:a16="http://schemas.microsoft.com/office/drawing/2014/main" id="{1F813E67-9AAF-4C12-86E9-6E8933EA9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9025" y="5561013"/>
            <a:ext cx="1358900" cy="3286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altLang="en-US" sz="1000" i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1000" i="1">
                <a:latin typeface="Arial Narrow" panose="020B0606020202030204" pitchFamily="34" charset="0"/>
                <a:cs typeface="Times New Roman" panose="02020603050405020304" pitchFamily="18" charset="0"/>
              </a:rPr>
              <a:t>Yellow box: local versions of CEM Centre projects </a:t>
            </a:r>
            <a:endParaRPr lang="en-US" altLang="en-US"/>
          </a:p>
        </p:txBody>
      </p:sp>
      <p:sp>
        <p:nvSpPr>
          <p:cNvPr id="95289" name="Text Box 57">
            <a:extLst>
              <a:ext uri="{FF2B5EF4-FFF2-40B4-BE49-F238E27FC236}">
                <a16:creationId xmlns:a16="http://schemas.microsoft.com/office/drawing/2014/main" id="{535B801C-AA79-4431-A641-B52C0B52C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1588" y="5537200"/>
            <a:ext cx="1601787" cy="3286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altLang="en-US" sz="1000" i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1000" i="1">
                <a:latin typeface="Arial Narrow" panose="020B0606020202030204" pitchFamily="34" charset="0"/>
                <a:cs typeface="Times New Roman" panose="02020603050405020304" pitchFamily="18" charset="0"/>
              </a:rPr>
              <a:t>Mauve box: standard CEM Centre  projects run in non-UK schools</a:t>
            </a:r>
            <a:endParaRPr lang="en-US" altLang="en-US"/>
          </a:p>
        </p:txBody>
      </p:sp>
      <p:sp>
        <p:nvSpPr>
          <p:cNvPr id="95290" name="Line 58">
            <a:extLst>
              <a:ext uri="{FF2B5EF4-FFF2-40B4-BE49-F238E27FC236}">
                <a16:creationId xmlns:a16="http://schemas.microsoft.com/office/drawing/2014/main" id="{AAEEF67F-31ED-4E5B-A30B-D1E90129FD5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1788" y="5684838"/>
            <a:ext cx="571500" cy="14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291" name="Line 59">
            <a:extLst>
              <a:ext uri="{FF2B5EF4-FFF2-40B4-BE49-F238E27FC236}">
                <a16:creationId xmlns:a16="http://schemas.microsoft.com/office/drawing/2014/main" id="{1FCE3B2C-8E52-4B05-A60C-2DCC5F1A60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10263" y="5761038"/>
            <a:ext cx="333375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299" name="Text Box 67">
            <a:extLst>
              <a:ext uri="{FF2B5EF4-FFF2-40B4-BE49-F238E27FC236}">
                <a16:creationId xmlns:a16="http://schemas.microsoft.com/office/drawing/2014/main" id="{F6AC48F5-E10B-43DD-9661-6BAC3C9953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250" y="1484313"/>
            <a:ext cx="109538" cy="109537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1/0</a:t>
            </a:r>
            <a:endParaRPr lang="en-US" altLang="en-US"/>
          </a:p>
        </p:txBody>
      </p:sp>
      <p:sp>
        <p:nvSpPr>
          <p:cNvPr id="95300" name="Text Box 68">
            <a:extLst>
              <a:ext uri="{FF2B5EF4-FFF2-40B4-BE49-F238E27FC236}">
                <a16:creationId xmlns:a16="http://schemas.microsoft.com/office/drawing/2014/main" id="{127BA050-3844-46CF-8E7F-7EAB0F8EF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3488" y="1779588"/>
            <a:ext cx="109537" cy="109537"/>
          </a:xfrm>
          <a:prstGeom prst="rect">
            <a:avLst/>
          </a:prstGeom>
          <a:solidFill>
            <a:srgbClr val="CC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altLang="en-US" sz="600" b="1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0/1</a:t>
            </a:r>
            <a:endParaRPr lang="en-US" altLang="en-US"/>
          </a:p>
        </p:txBody>
      </p:sp>
      <p:sp>
        <p:nvSpPr>
          <p:cNvPr id="95302" name="Text Box 70">
            <a:extLst>
              <a:ext uri="{FF2B5EF4-FFF2-40B4-BE49-F238E27FC236}">
                <a16:creationId xmlns:a16="http://schemas.microsoft.com/office/drawing/2014/main" id="{EC49A9CB-CD37-41D8-B117-10DDC27AC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1575" y="4065588"/>
            <a:ext cx="185738" cy="109537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altLang="en-US" sz="600" b="1">
                <a:latin typeface="Arial Narrow" panose="020B0606020202030204" pitchFamily="34" charset="0"/>
                <a:cs typeface="Times New Roman" panose="02020603050405020304" pitchFamily="18" charset="0"/>
              </a:rPr>
              <a:t>21/22</a:t>
            </a:r>
            <a:endParaRPr lang="en-US" altLang="en-US"/>
          </a:p>
        </p:txBody>
      </p:sp>
      <p:sp>
        <p:nvSpPr>
          <p:cNvPr id="95303" name="Rectangle 71">
            <a:extLst>
              <a:ext uri="{FF2B5EF4-FFF2-40B4-BE49-F238E27FC236}">
                <a16:creationId xmlns:a16="http://schemas.microsoft.com/office/drawing/2014/main" id="{94A84FE2-922F-4F73-BD06-414F715F02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42900" y="188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95304" name="Rectangle 72">
            <a:extLst>
              <a:ext uri="{FF2B5EF4-FFF2-40B4-BE49-F238E27FC236}">
                <a16:creationId xmlns:a16="http://schemas.microsoft.com/office/drawing/2014/main" id="{36907FC6-F55B-4F2F-A476-9EF4D2223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42900" y="58943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95305" name="Rectangle 73">
            <a:extLst>
              <a:ext uri="{FF2B5EF4-FFF2-40B4-BE49-F238E27FC236}">
                <a16:creationId xmlns:a16="http://schemas.microsoft.com/office/drawing/2014/main" id="{FD4F487C-392F-40EB-BF96-572E3EA4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42900" y="58943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2633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6A120-ED45-4E0A-9DEB-828CADC9D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EEFFF-1B57-4824-B5A8-4E77BB026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/>
              <a:t>System creation</a:t>
            </a:r>
          </a:p>
          <a:p>
            <a:pPr lvl="1"/>
            <a:r>
              <a:rPr lang="en-US" dirty="0"/>
              <a:t>PIPS </a:t>
            </a:r>
          </a:p>
          <a:p>
            <a:pPr lvl="1"/>
            <a:r>
              <a:rPr lang="en-US" dirty="0"/>
              <a:t>INCAS </a:t>
            </a:r>
          </a:p>
          <a:p>
            <a:pPr lvl="2"/>
            <a:r>
              <a:rPr lang="en-US" dirty="0"/>
              <a:t>Identifying reading problems </a:t>
            </a:r>
          </a:p>
          <a:p>
            <a:pPr lvl="1"/>
            <a:r>
              <a:rPr lang="en-US" dirty="0"/>
              <a:t>P scales</a:t>
            </a:r>
          </a:p>
          <a:p>
            <a:pPr lvl="1"/>
            <a:r>
              <a:rPr lang="en-US" dirty="0"/>
              <a:t>iPIPS</a:t>
            </a:r>
          </a:p>
          <a:p>
            <a:r>
              <a:rPr lang="en-GB" dirty="0"/>
              <a:t>Test development</a:t>
            </a:r>
          </a:p>
          <a:p>
            <a:pPr lvl="1"/>
            <a:r>
              <a:rPr lang="en-GB" dirty="0">
                <a:highlight>
                  <a:srgbClr val="FFFF00"/>
                </a:highlight>
              </a:rPr>
              <a:t>BLA  93</a:t>
            </a:r>
          </a:p>
          <a:p>
            <a:pPr lvl="1"/>
            <a:r>
              <a:rPr lang="en-GB" dirty="0"/>
              <a:t>Year 1 to 8</a:t>
            </a:r>
          </a:p>
          <a:p>
            <a:r>
              <a:rPr lang="en-GB" dirty="0"/>
              <a:t>Advice (Designing monitoring systems)</a:t>
            </a:r>
          </a:p>
          <a:p>
            <a:pPr lvl="1"/>
            <a:r>
              <a:rPr lang="en-GB" dirty="0"/>
              <a:t>VANP 96-97</a:t>
            </a:r>
          </a:p>
          <a:p>
            <a:pPr lvl="1"/>
            <a:r>
              <a:rPr lang="en-GB" dirty="0"/>
              <a:t>Technical and Ethical Issues in Indicator Systems 2002</a:t>
            </a:r>
          </a:p>
          <a:p>
            <a:pPr lvl="1"/>
            <a:r>
              <a:rPr lang="en-GB" dirty="0"/>
              <a:t>China 05--07</a:t>
            </a:r>
          </a:p>
          <a:p>
            <a:pPr lvl="1"/>
            <a:r>
              <a:rPr lang="en-GB" dirty="0"/>
              <a:t>NICE </a:t>
            </a:r>
          </a:p>
          <a:p>
            <a:pPr lvl="1"/>
            <a:r>
              <a:rPr lang="en-GB" dirty="0"/>
              <a:t>Northern Ireland 2016</a:t>
            </a:r>
          </a:p>
          <a:p>
            <a:r>
              <a:rPr lang="en-GB" dirty="0"/>
              <a:t>Technical</a:t>
            </a:r>
          </a:p>
          <a:p>
            <a:pPr lvl="1"/>
            <a:r>
              <a:rPr lang="en-GB" dirty="0"/>
              <a:t>Effect Sizes in MLMs</a:t>
            </a:r>
          </a:p>
          <a:p>
            <a:pPr lvl="1"/>
            <a:r>
              <a:rPr lang="en-GB" dirty="0"/>
              <a:t>Rasch Users’ group</a:t>
            </a:r>
          </a:p>
          <a:p>
            <a:pPr lvl="1"/>
            <a:r>
              <a:rPr lang="en-GB" dirty="0"/>
              <a:t>SD changes as a result of interventions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F1561F-802F-4548-91A1-06BC7A4B03FF}"/>
              </a:ext>
            </a:extLst>
          </p:cNvPr>
          <p:cNvSpPr/>
          <p:nvPr/>
        </p:nvSpPr>
        <p:spPr>
          <a:xfrm>
            <a:off x="1356342" y="2763243"/>
            <a:ext cx="756699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Gaynor Richardson </a:t>
            </a:r>
            <a:r>
              <a:rPr 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Michelle Dixon </a:t>
            </a:r>
            <a:r>
              <a:rPr lang="en-US" sz="2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Sarah Craggs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EE37BB-12D0-4100-8B76-E5EED455F242}"/>
              </a:ext>
            </a:extLst>
          </p:cNvPr>
          <p:cNvSpPr/>
          <p:nvPr/>
        </p:nvSpPr>
        <p:spPr>
          <a:xfrm>
            <a:off x="2516103" y="3832981"/>
            <a:ext cx="195842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David Hawker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169ADA-C7CB-4C2E-9B6C-52F0BF65F9CE}"/>
              </a:ext>
            </a:extLst>
          </p:cNvPr>
          <p:cNvSpPr/>
          <p:nvPr/>
        </p:nvSpPr>
        <p:spPr>
          <a:xfrm>
            <a:off x="2475075" y="4260377"/>
            <a:ext cx="3998895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2400" b="1" dirty="0">
                <a:ln/>
                <a:solidFill>
                  <a:schemeClr val="accent3"/>
                </a:solidFill>
              </a:rPr>
              <a:t>SM Tsui </a:t>
            </a:r>
            <a:r>
              <a:rPr lang="en-US" sz="2400" cap="none" spc="0" dirty="0">
                <a:ln/>
                <a:solidFill>
                  <a:schemeClr val="accent3"/>
                </a:solidFill>
                <a:effectLst/>
              </a:rPr>
              <a:t>Rob Coe </a:t>
            </a:r>
            <a:r>
              <a:rPr lang="en-US" sz="2400" dirty="0">
                <a:ln/>
                <a:solidFill>
                  <a:schemeClr val="accent3"/>
                </a:solidFill>
              </a:rPr>
              <a:t>Emma Beatty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2F8DFE-F060-48F5-A46A-2872110E0869}"/>
              </a:ext>
            </a:extLst>
          </p:cNvPr>
          <p:cNvSpPr/>
          <p:nvPr/>
        </p:nvSpPr>
        <p:spPr>
          <a:xfrm>
            <a:off x="2834507" y="4757005"/>
            <a:ext cx="216334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David </a:t>
            </a:r>
            <a:r>
              <a:rPr lang="en-US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G</a:t>
            </a:r>
            <a:r>
              <a:rPr lang="en-US" sz="2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alloway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E4C62B-EFB1-4A4F-BC18-6154DF3F12BD}"/>
              </a:ext>
            </a:extLst>
          </p:cNvPr>
          <p:cNvSpPr/>
          <p:nvPr/>
        </p:nvSpPr>
        <p:spPr>
          <a:xfrm>
            <a:off x="4098686" y="5572194"/>
            <a:ext cx="208230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Adetayo</a:t>
            </a:r>
            <a:r>
              <a:rPr lang="en-US" sz="2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Kasim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343189-F061-4BAA-AB78-6BEE9693BE0A}"/>
              </a:ext>
            </a:extLst>
          </p:cNvPr>
          <p:cNvSpPr/>
          <p:nvPr/>
        </p:nvSpPr>
        <p:spPr>
          <a:xfrm>
            <a:off x="2516103" y="3405585"/>
            <a:ext cx="201786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David Moseley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B735DC0-7D2E-4EFC-B5BD-C0436BC77383}"/>
              </a:ext>
            </a:extLst>
          </p:cNvPr>
          <p:cNvSpPr/>
          <p:nvPr/>
        </p:nvSpPr>
        <p:spPr>
          <a:xfrm>
            <a:off x="1767170" y="4470103"/>
            <a:ext cx="154747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Kapil Sayal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4835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  <p:bldP spid="4" grpId="0"/>
      <p:bldP spid="5" grpId="0"/>
      <p:bldP spid="6" grpId="0"/>
      <p:bldP spid="7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2391</TotalTime>
  <Words>1053</Words>
  <Application>Microsoft Office PowerPoint</Application>
  <PresentationFormat>On-screen Show (4:3)</PresentationFormat>
  <Paragraphs>362</Paragraphs>
  <Slides>42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42</vt:i4>
      </vt:variant>
    </vt:vector>
  </HeadingPairs>
  <TitlesOfParts>
    <vt:vector size="54" baseType="lpstr">
      <vt:lpstr>Arial Unicode MS</vt:lpstr>
      <vt:lpstr>Arial</vt:lpstr>
      <vt:lpstr>Arial Narrow</vt:lpstr>
      <vt:lpstr>Calibri</vt:lpstr>
      <vt:lpstr>Calibri Light</vt:lpstr>
      <vt:lpstr>Times</vt:lpstr>
      <vt:lpstr>Times New Roman</vt:lpstr>
      <vt:lpstr>Office Theme</vt:lpstr>
      <vt:lpstr>Document</vt:lpstr>
      <vt:lpstr>Bitmap Image</vt:lpstr>
      <vt:lpstr>Worksheet</vt:lpstr>
      <vt:lpstr>Chart</vt:lpstr>
      <vt:lpstr>Retirement from CEM </vt:lpstr>
      <vt:lpstr>Who is here?</vt:lpstr>
      <vt:lpstr>Outline</vt:lpstr>
      <vt:lpstr>A Scatterplot</vt:lpstr>
      <vt:lpstr>PowerPoint Presentation</vt:lpstr>
      <vt:lpstr>Background to CEM</vt:lpstr>
      <vt:lpstr>CEM Growth</vt:lpstr>
      <vt:lpstr>PowerPoint Presentation</vt:lpstr>
      <vt:lpstr>Development</vt:lpstr>
      <vt:lpstr>Baseline for PIPS</vt:lpstr>
      <vt:lpstr>Constraints and solutions</vt:lpstr>
      <vt:lpstr>Demo of the Dutch version </vt:lpstr>
      <vt:lpstr>Use of the  PIPS Baseline</vt:lpstr>
      <vt:lpstr>Using data systematically</vt:lpstr>
      <vt:lpstr>Baseline to GCSE: Questions</vt:lpstr>
      <vt:lpstr>The data</vt:lpstr>
      <vt:lpstr>Age and term of starting school </vt:lpstr>
      <vt:lpstr>Prediction of GCSE</vt:lpstr>
      <vt:lpstr>The first year at school</vt:lpstr>
      <vt:lpstr>Does an “effective” class impact on later success?   </vt:lpstr>
      <vt:lpstr>Interventions </vt:lpstr>
      <vt:lpstr>Challenging policy and practice </vt:lpstr>
      <vt:lpstr>Standards at the end of KS2 Massive efforts to raise standards in England </vt:lpstr>
      <vt:lpstr>Costs</vt:lpstr>
      <vt:lpstr>KS2 Percent With Level 4+</vt:lpstr>
      <vt:lpstr>Independent data Reading and maths in primary schools</vt:lpstr>
      <vt:lpstr>That is, from:</vt:lpstr>
      <vt:lpstr>What really happened</vt:lpstr>
      <vt:lpstr> We are no alone</vt:lpstr>
      <vt:lpstr>Why did basic skills not improve?</vt:lpstr>
      <vt:lpstr>Opportunistic research</vt:lpstr>
      <vt:lpstr>What now?</vt:lpstr>
      <vt:lpstr>The Western Cape: Grade 1 </vt:lpstr>
      <vt:lpstr>PowerPoint Presentation</vt:lpstr>
      <vt:lpstr>Ages at the start of year</vt:lpstr>
      <vt:lpstr>Massive variation in backgrounds</vt:lpstr>
      <vt:lpstr>Making comparisons</vt:lpstr>
      <vt:lpstr>Progress in Reading</vt:lpstr>
      <vt:lpstr>Reading: Links to end of year</vt:lpstr>
      <vt:lpstr>Behaviour</vt:lpstr>
      <vt:lpstr>That scattergram again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Retirement from CEM</dc:title>
  <dc:creator>Peter Tymms</dc:creator>
  <cp:lastModifiedBy>TYMMS, PETER B.</cp:lastModifiedBy>
  <cp:revision>66</cp:revision>
  <cp:lastPrinted>2018-02-02T10:21:06Z</cp:lastPrinted>
  <dcterms:created xsi:type="dcterms:W3CDTF">2018-01-08T20:25:32Z</dcterms:created>
  <dcterms:modified xsi:type="dcterms:W3CDTF">2018-02-02T16:03:29Z</dcterms:modified>
</cp:coreProperties>
</file>