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8" r:id="rId5"/>
    <p:sldId id="294" r:id="rId6"/>
    <p:sldId id="318" r:id="rId7"/>
    <p:sldId id="316" r:id="rId8"/>
    <p:sldId id="319" r:id="rId9"/>
    <p:sldId id="323" r:id="rId10"/>
    <p:sldId id="320" r:id="rId11"/>
    <p:sldId id="321" r:id="rId12"/>
    <p:sldId id="322" r:id="rId13"/>
    <p:sldId id="327" r:id="rId14"/>
    <p:sldId id="328" r:id="rId15"/>
    <p:sldId id="313" r:id="rId16"/>
    <p:sldId id="317" r:id="rId17"/>
    <p:sldId id="300" r:id="rId18"/>
    <p:sldId id="324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25" r:id="rId31"/>
    <p:sldId id="326" r:id="rId32"/>
    <p:sldId id="295" r:id="rId3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8D0"/>
    <a:srgbClr val="48A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699" autoAdjust="0"/>
  </p:normalViewPr>
  <p:slideViewPr>
    <p:cSldViewPr>
      <p:cViewPr>
        <p:scale>
          <a:sx n="96" d="100"/>
          <a:sy n="96" d="100"/>
        </p:scale>
        <p:origin x="-112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B3E-ADC3-404E-A3D4-12064C30D1E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BE63E-AA0C-494C-8139-BF29D4A8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652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0379B-7C92-4CB6-A0EF-22FBA635ECDF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809A-F0DA-403E-9FF0-FBAE6705E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7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09A-F0DA-403E-9FF0-FBAE6705E9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0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09A-F0DA-403E-9FF0-FBAE6705E9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2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09A-F0DA-403E-9FF0-FBAE6705E9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7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09A-F0DA-403E-9FF0-FBAE6705E9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95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09A-F0DA-403E-9FF0-FBAE6705E9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6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09A-F0DA-403E-9FF0-FBAE6705E9F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5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09A-F0DA-403E-9FF0-FBAE6705E9F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0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09A-F0DA-403E-9FF0-FBAE6705E9F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3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09A-F0DA-403E-9FF0-FBAE6705E9F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2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0576" y="2348880"/>
            <a:ext cx="6118448" cy="603498"/>
          </a:xfrm>
        </p:spPr>
        <p:txBody>
          <a:bodyPr/>
          <a:lstStyle>
            <a:lvl1pPr>
              <a:defRPr sz="4400"/>
            </a:lvl1pPr>
          </a:lstStyle>
          <a:p>
            <a:pPr algn="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the presentation goes here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87020" y="3212976"/>
            <a:ext cx="3848472" cy="481608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 goes here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4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0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4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19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91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0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2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9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44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66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17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75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34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\\cem.local\cemgraphic\powerpoints\cem powerpoint template 17082015\proposed simple templates on messag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3068960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the evidence</a:t>
            </a:r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r"/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research can tells us about how assessment data is used</a:t>
            </a:r>
          </a:p>
          <a:p>
            <a:pPr algn="r"/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Katharine Bailey</a:t>
            </a:r>
            <a:endParaRPr lang="en-GB" sz="2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260648"/>
            <a:ext cx="2664296" cy="1008112"/>
          </a:xfrm>
          <a:prstGeom prst="rect">
            <a:avLst/>
          </a:prstGeom>
          <a:solidFill>
            <a:srgbClr val="48A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promising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Carlson, </a:t>
            </a:r>
            <a:r>
              <a:rPr lang="en-GB" dirty="0" err="1" smtClean="0"/>
              <a:t>Borman</a:t>
            </a:r>
            <a:r>
              <a:rPr lang="en-GB" dirty="0" smtClean="0"/>
              <a:t> et al 2011</a:t>
            </a:r>
          </a:p>
          <a:p>
            <a:pPr lvl="1"/>
            <a:r>
              <a:rPr lang="en-GB" dirty="0" smtClean="0"/>
              <a:t>District level RCT with 59 schools</a:t>
            </a:r>
          </a:p>
          <a:p>
            <a:pPr lvl="1"/>
            <a:r>
              <a:rPr lang="en-GB" dirty="0" smtClean="0"/>
              <a:t>Extensive training on use of assessment and other forms of data</a:t>
            </a:r>
          </a:p>
          <a:p>
            <a:pPr lvl="1"/>
            <a:r>
              <a:rPr lang="en-GB" dirty="0" smtClean="0"/>
              <a:t>Improvement in maths, less so in reading, small effects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Li, Fortner et al.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Looked at data from PISA school questionnaire on use of test results</a:t>
            </a:r>
          </a:p>
          <a:p>
            <a:pPr lvl="1"/>
            <a:r>
              <a:rPr lang="en-GB" dirty="0" smtClean="0"/>
              <a:t>Monitoring progress</a:t>
            </a:r>
          </a:p>
          <a:p>
            <a:pPr lvl="1"/>
            <a:r>
              <a:rPr lang="en-GB" dirty="0" smtClean="0"/>
              <a:t>Judging teacher/school effectiveness</a:t>
            </a:r>
          </a:p>
          <a:p>
            <a:pPr lvl="1"/>
            <a:r>
              <a:rPr lang="en-GB" dirty="0" smtClean="0"/>
              <a:t>Decisions about grade promotion</a:t>
            </a:r>
          </a:p>
          <a:p>
            <a:pPr lvl="1"/>
            <a:r>
              <a:rPr lang="en-GB" dirty="0" smtClean="0"/>
              <a:t>Identifying areas for improvement</a:t>
            </a:r>
          </a:p>
          <a:p>
            <a:r>
              <a:rPr lang="en-GB" dirty="0" smtClean="0"/>
              <a:t>Positively related to pupil outcomes only when data was used to hold school to account</a:t>
            </a:r>
          </a:p>
          <a:p>
            <a:r>
              <a:rPr lang="en-GB" dirty="0" smtClean="0"/>
              <a:t>No relationship when data used for instructional purposes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Introduction of a reception baseline assessment in 2015 as part of primary accountability reform</a:t>
            </a:r>
          </a:p>
          <a:p>
            <a:r>
              <a:rPr lang="en-GB" dirty="0" smtClean="0"/>
              <a:t>Requirement for schools to assess children’s developmental level in early literacy and early maths on entry to school at the age of 4/5</a:t>
            </a:r>
          </a:p>
          <a:p>
            <a:r>
              <a:rPr lang="en-GB" dirty="0" smtClean="0"/>
              <a:t>Replaced a system of continuous teacher observation across the whole of the first year in school</a:t>
            </a:r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0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Based on widely used PIPS Baseline Assessment with a 20 year history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Grounded in educational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Computer-adaptive assessment carried out during the child’s first half term in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Reception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15-20 minute assessment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time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Literacy, Maths, Personal, Social &amp; Emotional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Development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Optional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follow-up assessment at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end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of Reception year will show the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progress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made by each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child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The starting point for tracking progress through Primary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Combination of static pdfs and interactive dashboards using Tableau</a:t>
            </a:r>
          </a:p>
          <a:p>
            <a:r>
              <a:rPr lang="en-GB" dirty="0" smtClean="0"/>
              <a:t>Tiered reporting options</a:t>
            </a:r>
          </a:p>
          <a:p>
            <a:pPr lvl="1"/>
            <a:r>
              <a:rPr lang="en-GB" dirty="0" err="1" smtClean="0"/>
              <a:t>BASEline</a:t>
            </a:r>
            <a:endParaRPr lang="en-GB" dirty="0" smtClean="0"/>
          </a:p>
          <a:p>
            <a:pPr lvl="1"/>
            <a:r>
              <a:rPr lang="en-GB" dirty="0" smtClean="0"/>
              <a:t>BASE progress</a:t>
            </a:r>
          </a:p>
          <a:p>
            <a:pPr lvl="1"/>
            <a:r>
              <a:rPr lang="en-GB" dirty="0" smtClean="0"/>
              <a:t>BASE inspection ready</a:t>
            </a:r>
          </a:p>
          <a:p>
            <a:r>
              <a:rPr lang="en-GB" dirty="0" smtClean="0"/>
              <a:t>Amount of data and interactivity increases with package</a:t>
            </a:r>
          </a:p>
          <a:p>
            <a:pPr lvl="1"/>
            <a:endParaRPr lang="en-GB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856" y="1988840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Start of reception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43608" y="2996952"/>
            <a:ext cx="7848872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75856" y="3068960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Start of reception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031226" y="3068960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 of reception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88635" y="4221088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Start of reception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044005" y="4221088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 of reception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74845" y="1988840"/>
            <a:ext cx="1728192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BASEline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174845" y="3068960"/>
            <a:ext cx="1728192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BASE Progress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187624" y="4221088"/>
            <a:ext cx="1728192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BASE Inspection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5159018" y="3284984"/>
            <a:ext cx="180020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138126" y="4437112"/>
            <a:ext cx="180020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400000">
            <a:off x="-787932" y="3068960"/>
            <a:ext cx="3096344" cy="9361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Increased interactivity &amp; content of report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6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7989" t="20942" r="14005" b="36733"/>
          <a:stretch/>
        </p:blipFill>
        <p:spPr bwMode="auto">
          <a:xfrm>
            <a:off x="827584" y="1340768"/>
            <a:ext cx="7711202" cy="3024336"/>
          </a:xfrm>
          <a:prstGeom prst="rect">
            <a:avLst/>
          </a:prstGeom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91680" y="1124744"/>
            <a:ext cx="6168644" cy="4587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63688" y="1319172"/>
            <a:ext cx="5832648" cy="4389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17198" y="1196752"/>
            <a:ext cx="7787249" cy="4629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07288" cy="5082555"/>
          </a:xfrm>
        </p:spPr>
        <p:txBody>
          <a:bodyPr>
            <a:normAutofit/>
          </a:bodyPr>
          <a:lstStyle/>
          <a:p>
            <a:r>
              <a:rPr lang="en-GB" dirty="0" smtClean="0"/>
              <a:t>Audience participation</a:t>
            </a:r>
          </a:p>
          <a:p>
            <a:r>
              <a:rPr lang="en-GB" dirty="0" smtClean="0"/>
              <a:t>Links between assessment data and pupil outcomes</a:t>
            </a:r>
          </a:p>
          <a:p>
            <a:r>
              <a:rPr lang="en-GB" dirty="0" smtClean="0"/>
              <a:t>A new study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Is the use of the different levels of score report positively associated with pupil progress during the first year in school?</a:t>
            </a:r>
          </a:p>
          <a:p>
            <a:pPr lvl="1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Sample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1034 English primary schools which used BASE Progress or BASE Inspection-ready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37,030 </a:t>
            </a:r>
            <a:r>
              <a:rPr lang="en-GB" dirty="0" smtClean="0"/>
              <a:t>children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School information</a:t>
            </a:r>
            <a:endParaRPr lang="en-GB" dirty="0"/>
          </a:p>
          <a:p>
            <a:pPr lvl="1"/>
            <a:r>
              <a:rPr lang="en-GB" dirty="0"/>
              <a:t>State-funded or independent</a:t>
            </a:r>
          </a:p>
          <a:p>
            <a:pPr lvl="1"/>
            <a:r>
              <a:rPr lang="en-GB" dirty="0"/>
              <a:t>Socio-economic status (Income Deprivation Affecting Children Index – IDACI)</a:t>
            </a:r>
          </a:p>
          <a:p>
            <a:pPr lvl="1"/>
            <a:r>
              <a:rPr lang="en-GB" dirty="0"/>
              <a:t>Choice of BASE package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Pupil information</a:t>
            </a:r>
            <a:endParaRPr lang="en-GB" dirty="0"/>
          </a:p>
          <a:p>
            <a:pPr lvl="1"/>
            <a:r>
              <a:rPr lang="en-GB" dirty="0"/>
              <a:t>Start of year literacy and mathematics standardised scores</a:t>
            </a:r>
          </a:p>
          <a:p>
            <a:pPr lvl="1"/>
            <a:r>
              <a:rPr lang="en-GB" dirty="0"/>
              <a:t>End of year literacy and mathematics standardised scores</a:t>
            </a:r>
          </a:p>
          <a:p>
            <a:pPr lvl="1"/>
            <a:r>
              <a:rPr lang="en-GB" dirty="0"/>
              <a:t>Sex of pupil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Multi-level models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07505" y="1628800"/>
            <a:ext cx="468052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Outcome: </a:t>
            </a:r>
          </a:p>
          <a:p>
            <a:pPr marL="0" indent="0">
              <a:buNone/>
            </a:pPr>
            <a:r>
              <a:rPr lang="en-GB" sz="2400" dirty="0" smtClean="0"/>
              <a:t>Pupil Literacy End of Year Standardised Score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Controls:</a:t>
            </a:r>
          </a:p>
          <a:p>
            <a:pPr marL="0" indent="0">
              <a:buNone/>
            </a:pPr>
            <a:r>
              <a:rPr lang="en-GB" sz="2400" dirty="0" smtClean="0"/>
              <a:t>Pupil Literacy Start of Year Standardised Score</a:t>
            </a:r>
          </a:p>
          <a:p>
            <a:pPr marL="0" indent="0">
              <a:buNone/>
            </a:pPr>
            <a:r>
              <a:rPr lang="en-GB" sz="2400" dirty="0" smtClean="0"/>
              <a:t>Pupil Sex</a:t>
            </a:r>
          </a:p>
          <a:p>
            <a:pPr marL="0" indent="0">
              <a:buNone/>
            </a:pPr>
            <a:r>
              <a:rPr lang="en-GB" sz="2400" dirty="0" smtClean="0"/>
              <a:t>School BASE Package</a:t>
            </a:r>
          </a:p>
          <a:p>
            <a:pPr marL="0" indent="0">
              <a:buNone/>
            </a:pPr>
            <a:r>
              <a:rPr lang="en-GB" sz="2400" dirty="0" smtClean="0"/>
              <a:t>School State or Independent</a:t>
            </a:r>
          </a:p>
          <a:p>
            <a:pPr marL="0" indent="0">
              <a:buNone/>
            </a:pPr>
            <a:r>
              <a:rPr lang="en-GB" sz="2400" dirty="0" smtClean="0"/>
              <a:t>School IDACI</a:t>
            </a:r>
            <a:endParaRPr lang="en-GB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83969" y="1628056"/>
            <a:ext cx="4536504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Outcome: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smtClean="0"/>
              <a:t>Pupil Maths End of Year Standardised Score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Controls: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smtClean="0"/>
              <a:t>Pupil Maths Start of Year Standardised Score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smtClean="0"/>
              <a:t>Pupil Sex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smtClean="0"/>
              <a:t>School BASE Package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smtClean="0"/>
              <a:t>School State or Independent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smtClean="0"/>
              <a:t>School IDACI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Literacy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All controls were statistically significant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75374"/>
              </p:ext>
            </p:extLst>
          </p:nvPr>
        </p:nvGraphicFramePr>
        <p:xfrm>
          <a:off x="179512" y="1976582"/>
          <a:ext cx="8784975" cy="388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695">
                  <a:extLst>
                    <a:ext uri="{9D8B030D-6E8A-4147-A177-3AD203B41FA5}">
                      <a16:colId xmlns="" xmlns:a16="http://schemas.microsoft.com/office/drawing/2014/main" val="564212765"/>
                    </a:ext>
                  </a:extLst>
                </a:gridCol>
                <a:gridCol w="1248841">
                  <a:extLst>
                    <a:ext uri="{9D8B030D-6E8A-4147-A177-3AD203B41FA5}">
                      <a16:colId xmlns="" xmlns:a16="http://schemas.microsoft.com/office/drawing/2014/main" val="28837939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124936639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132020496"/>
                    </a:ext>
                  </a:extLst>
                </a:gridCol>
                <a:gridCol w="1368151">
                  <a:extLst>
                    <a:ext uri="{9D8B030D-6E8A-4147-A177-3AD203B41FA5}">
                      <a16:colId xmlns="" xmlns:a16="http://schemas.microsoft.com/office/drawing/2014/main" val="1800005129"/>
                    </a:ext>
                  </a:extLst>
                </a:gridCol>
              </a:tblGrid>
              <a:tr h="33979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Controls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Model 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Model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Model 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Model 4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7472607"/>
                  </a:ext>
                </a:extLst>
              </a:tr>
              <a:tr h="52031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Start of Year Literacy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5471621"/>
                  </a:ext>
                </a:extLst>
              </a:tr>
              <a:tr h="52031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BASE Package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4641479"/>
                  </a:ext>
                </a:extLst>
              </a:tr>
              <a:tr h="52031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IDACI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9772461"/>
                  </a:ext>
                </a:extLst>
              </a:tr>
              <a:tr h="52031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State</a:t>
                      </a:r>
                      <a:r>
                        <a:rPr lang="en-GB" sz="2400" baseline="0" dirty="0" smtClean="0"/>
                        <a:t> or Independent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2151149"/>
                  </a:ext>
                </a:extLst>
              </a:tr>
              <a:tr h="52031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Sex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2410700"/>
                  </a:ext>
                </a:extLst>
              </a:tr>
              <a:tr h="74330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Effect Size</a:t>
                      </a:r>
                      <a:r>
                        <a:rPr lang="en-GB" sz="2400" baseline="0" dirty="0" smtClean="0"/>
                        <a:t>: BASE Inspection Ready Package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0.18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0.13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0.13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475594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All controls were statistically significant except for IDACI</a:t>
            </a:r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54200"/>
              </p:ext>
            </p:extLst>
          </p:nvPr>
        </p:nvGraphicFramePr>
        <p:xfrm>
          <a:off x="179512" y="1976582"/>
          <a:ext cx="8784975" cy="388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695">
                  <a:extLst>
                    <a:ext uri="{9D8B030D-6E8A-4147-A177-3AD203B41FA5}">
                      <a16:colId xmlns="" xmlns:a16="http://schemas.microsoft.com/office/drawing/2014/main" val="564212765"/>
                    </a:ext>
                  </a:extLst>
                </a:gridCol>
                <a:gridCol w="1248841">
                  <a:extLst>
                    <a:ext uri="{9D8B030D-6E8A-4147-A177-3AD203B41FA5}">
                      <a16:colId xmlns="" xmlns:a16="http://schemas.microsoft.com/office/drawing/2014/main" val="28837939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124936639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132020496"/>
                    </a:ext>
                  </a:extLst>
                </a:gridCol>
                <a:gridCol w="1368151">
                  <a:extLst>
                    <a:ext uri="{9D8B030D-6E8A-4147-A177-3AD203B41FA5}">
                      <a16:colId xmlns="" xmlns:a16="http://schemas.microsoft.com/office/drawing/2014/main" val="1800005129"/>
                    </a:ext>
                  </a:extLst>
                </a:gridCol>
              </a:tblGrid>
              <a:tr h="33979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Controls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Model 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Model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Model 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Model 4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7472607"/>
                  </a:ext>
                </a:extLst>
              </a:tr>
              <a:tr h="52031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Start of Year Literacy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5471621"/>
                  </a:ext>
                </a:extLst>
              </a:tr>
              <a:tr h="52031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BASE Package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4641479"/>
                  </a:ext>
                </a:extLst>
              </a:tr>
              <a:tr h="52031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IDACI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9772461"/>
                  </a:ext>
                </a:extLst>
              </a:tr>
              <a:tr h="52031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State</a:t>
                      </a:r>
                      <a:r>
                        <a:rPr lang="en-GB" sz="2400" baseline="0" dirty="0" smtClean="0"/>
                        <a:t> or Independent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2151149"/>
                  </a:ext>
                </a:extLst>
              </a:tr>
              <a:tr h="52031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Sex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2410700"/>
                  </a:ext>
                </a:extLst>
              </a:tr>
              <a:tr h="74330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Effect Size</a:t>
                      </a:r>
                      <a:r>
                        <a:rPr lang="en-GB" sz="2400" baseline="0" dirty="0" smtClean="0"/>
                        <a:t>: BASE Inspection Ready Package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0.14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0.17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0.14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0.15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475594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07288" cy="5082555"/>
          </a:xfrm>
        </p:spPr>
        <p:txBody>
          <a:bodyPr>
            <a:normAutofit/>
          </a:bodyPr>
          <a:lstStyle/>
          <a:p>
            <a:r>
              <a:rPr lang="en-GB" dirty="0" smtClean="0"/>
              <a:t>We found a significant association between the type of assessment data provided to teachers and children’s outcomes at the end of the school year</a:t>
            </a:r>
            <a:endParaRPr lang="en-GB" dirty="0"/>
          </a:p>
          <a:p>
            <a:r>
              <a:rPr lang="en-GB" smtClean="0"/>
              <a:t>Cultural factors</a:t>
            </a:r>
            <a:endParaRPr lang="en-GB" dirty="0" smtClean="0"/>
          </a:p>
          <a:p>
            <a:r>
              <a:rPr lang="en-GB" dirty="0" smtClean="0"/>
              <a:t>Levels of engagement</a:t>
            </a:r>
          </a:p>
          <a:p>
            <a:r>
              <a:rPr lang="en-GB" dirty="0" smtClean="0"/>
              <a:t>Assessment and data literacy</a:t>
            </a:r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EEF study</a:t>
            </a:r>
          </a:p>
          <a:p>
            <a:r>
              <a:rPr lang="en-GB" dirty="0" smtClean="0"/>
              <a:t>Randomised controlled trial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07288" cy="5082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 you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Kate.bailey@cem.org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assessment data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76" y="4221088"/>
            <a:ext cx="26289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51211"/>
            <a:ext cx="1577630" cy="136815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208687" y="3069414"/>
            <a:ext cx="432048" cy="9361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data use on pupil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Little evidence of direct impact on pupil outcomes</a:t>
            </a:r>
            <a:endParaRPr lang="en-GB" i="1" dirty="0"/>
          </a:p>
          <a:p>
            <a:pPr lvl="1"/>
            <a:r>
              <a:rPr lang="en-GB" dirty="0" smtClean="0"/>
              <a:t>Complexity of factors involved</a:t>
            </a:r>
          </a:p>
          <a:p>
            <a:pPr lvl="1"/>
            <a:r>
              <a:rPr lang="en-GB" dirty="0" smtClean="0"/>
              <a:t>Causality</a:t>
            </a:r>
          </a:p>
          <a:p>
            <a:r>
              <a:rPr lang="en-GB" dirty="0" smtClean="0"/>
              <a:t>Mediating factors</a:t>
            </a:r>
          </a:p>
          <a:p>
            <a:r>
              <a:rPr lang="en-GB" dirty="0" smtClean="0"/>
              <a:t>Need for well designed studies that explore impact</a:t>
            </a:r>
          </a:p>
          <a:p>
            <a:pPr lvl="1"/>
            <a:r>
              <a:rPr lang="en-GB" dirty="0" smtClean="0"/>
              <a:t>RCT</a:t>
            </a:r>
          </a:p>
          <a:p>
            <a:pPr lvl="1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93812"/>
            <a:ext cx="2350446" cy="2838400"/>
          </a:xfrm>
        </p:spPr>
        <p:txBody>
          <a:bodyPr/>
          <a:lstStyle/>
          <a:p>
            <a:r>
              <a:rPr lang="en-GB" dirty="0" smtClean="0"/>
              <a:t>Mediating factors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869160"/>
            <a:ext cx="1783251" cy="1182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0884"/>
            <a:ext cx="1328531" cy="115212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056607" y="1592796"/>
            <a:ext cx="432048" cy="9361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27584" y="2636912"/>
            <a:ext cx="698477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13" y="2852936"/>
            <a:ext cx="1368152" cy="1368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8196"/>
            <a:ext cx="1281780" cy="123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39" y="2688170"/>
            <a:ext cx="1443985" cy="136272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3265798">
            <a:off x="6117686" y="4124151"/>
            <a:ext cx="432048" cy="19160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18480141">
            <a:off x="2243941" y="4010961"/>
            <a:ext cx="432048" cy="191600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4103948" y="4310570"/>
            <a:ext cx="432048" cy="65007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Must be well designed and use best available evidence</a:t>
            </a:r>
          </a:p>
          <a:p>
            <a:r>
              <a:rPr lang="en-GB" dirty="0" smtClean="0"/>
              <a:t>Should be validated</a:t>
            </a:r>
          </a:p>
          <a:p>
            <a:r>
              <a:rPr lang="en-GB" dirty="0" smtClean="0"/>
              <a:t>Uses should be made clear</a:t>
            </a:r>
          </a:p>
          <a:p>
            <a:r>
              <a:rPr lang="en-GB" dirty="0" smtClean="0"/>
              <a:t>Desirable difficulty</a:t>
            </a:r>
          </a:p>
          <a:p>
            <a:r>
              <a:rPr lang="en-GB" dirty="0" smtClean="0"/>
              <a:t>This isn’t the norm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725144"/>
            <a:ext cx="1328531" cy="1152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culture and leadership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Data rich or data poor schools</a:t>
            </a:r>
          </a:p>
          <a:p>
            <a:r>
              <a:rPr lang="en-GB" dirty="0"/>
              <a:t>A</a:t>
            </a:r>
            <a:r>
              <a:rPr lang="en-GB" dirty="0" smtClean="0"/>
              <a:t>pproach to data use</a:t>
            </a:r>
          </a:p>
          <a:p>
            <a:r>
              <a:rPr lang="en-GB" dirty="0" smtClean="0"/>
              <a:t>Data use led from the top</a:t>
            </a:r>
          </a:p>
          <a:p>
            <a:r>
              <a:rPr lang="en-GB" dirty="0" smtClean="0"/>
              <a:t>Approach to accountability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653136"/>
            <a:ext cx="1281780" cy="1231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8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 and ownership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owns the data?</a:t>
            </a:r>
          </a:p>
          <a:p>
            <a:r>
              <a:rPr lang="en-GB" dirty="0" smtClean="0"/>
              <a:t>How often is it used?</a:t>
            </a:r>
          </a:p>
          <a:p>
            <a:r>
              <a:rPr lang="en-GB" dirty="0" smtClean="0"/>
              <a:t>Who has access to what parts?</a:t>
            </a:r>
          </a:p>
          <a:p>
            <a:r>
              <a:rPr lang="en-GB" dirty="0" smtClean="0"/>
              <a:t>Is time made available?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81128"/>
            <a:ext cx="1443985" cy="1362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Data literacy</a:t>
            </a:r>
          </a:p>
          <a:p>
            <a:pPr lvl="1"/>
            <a:r>
              <a:rPr lang="en-GB" dirty="0" smtClean="0"/>
              <a:t>Knowledge</a:t>
            </a:r>
          </a:p>
          <a:p>
            <a:pPr lvl="2"/>
            <a:r>
              <a:rPr lang="en-GB" dirty="0" smtClean="0"/>
              <a:t>Literacy skills</a:t>
            </a:r>
          </a:p>
          <a:p>
            <a:pPr lvl="2"/>
            <a:r>
              <a:rPr lang="en-GB" dirty="0" smtClean="0"/>
              <a:t>Statistical knowledge</a:t>
            </a:r>
          </a:p>
          <a:p>
            <a:pPr lvl="2"/>
            <a:r>
              <a:rPr lang="en-GB" dirty="0" smtClean="0"/>
              <a:t>Mathematical knowledge</a:t>
            </a:r>
          </a:p>
          <a:p>
            <a:pPr lvl="2"/>
            <a:r>
              <a:rPr lang="en-GB" dirty="0" smtClean="0"/>
              <a:t>Context knowledge</a:t>
            </a:r>
          </a:p>
          <a:p>
            <a:pPr lvl="2"/>
            <a:r>
              <a:rPr lang="en-GB" dirty="0" smtClean="0"/>
              <a:t>Critical questions</a:t>
            </a:r>
          </a:p>
          <a:p>
            <a:pPr lvl="1"/>
            <a:r>
              <a:rPr lang="en-GB" dirty="0" smtClean="0"/>
              <a:t>Dispositions</a:t>
            </a:r>
          </a:p>
          <a:p>
            <a:pPr lvl="2"/>
            <a:r>
              <a:rPr lang="en-GB" dirty="0" smtClean="0"/>
              <a:t>Beliefs and attitudes</a:t>
            </a:r>
          </a:p>
          <a:p>
            <a:pPr lvl="2"/>
            <a:r>
              <a:rPr lang="en-GB" dirty="0" smtClean="0"/>
              <a:t>Critical stance</a:t>
            </a:r>
          </a:p>
          <a:p>
            <a:r>
              <a:rPr lang="en-GB" dirty="0" smtClean="0"/>
              <a:t>Assessment literacy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581128"/>
            <a:ext cx="1368152" cy="13681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6662" y="6165304"/>
            <a:ext cx="2664296" cy="612574"/>
          </a:xfrm>
          <a:prstGeom prst="rect">
            <a:avLst/>
          </a:prstGeom>
          <a:solidFill>
            <a:srgbClr val="0C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M Powerpoint template - August 2015.potx" id="{A09A5AF3-38D8-42F8-A61A-760964E7075E}" vid="{A352BF77-F668-4752-AA9F-3CF65E654E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78327439C8941A0D82559B4372E83" ma:contentTypeVersion="0" ma:contentTypeDescription="Create a new document." ma:contentTypeScope="" ma:versionID="7675e37793f1a978aacd3008d3c3b96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5C8D50A-CDEA-4AC1-9158-6346A2012F50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C18EE84-D5A8-45AC-A7BA-034F1D2149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64E29E-CB24-4707-B6A7-73D4FF251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CEM Powerpoint template</Template>
  <TotalTime>23328</TotalTime>
  <Words>747</Words>
  <Application>Microsoft Office PowerPoint</Application>
  <PresentationFormat>On-screen Show (4:3)</PresentationFormat>
  <Paragraphs>210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Introduction</vt:lpstr>
      <vt:lpstr>Impact of assessment data</vt:lpstr>
      <vt:lpstr>Impact of data use on pupil outcomes</vt:lpstr>
      <vt:lpstr>Mediating factors </vt:lpstr>
      <vt:lpstr>Reports</vt:lpstr>
      <vt:lpstr>School culture and leadership</vt:lpstr>
      <vt:lpstr>Engagement and ownership</vt:lpstr>
      <vt:lpstr>Understanding</vt:lpstr>
      <vt:lpstr>Some promising evidence</vt:lpstr>
      <vt:lpstr>Li, Fortner et al. 2015</vt:lpstr>
      <vt:lpstr>New evidence</vt:lpstr>
      <vt:lpstr>BASE assessment</vt:lpstr>
      <vt:lpstr>BASE reporting</vt:lpstr>
      <vt:lpstr>PowerPoint Presentation</vt:lpstr>
      <vt:lpstr>BASE reports</vt:lpstr>
      <vt:lpstr>BASE reports</vt:lpstr>
      <vt:lpstr>BASE reports</vt:lpstr>
      <vt:lpstr>BASE reports</vt:lpstr>
      <vt:lpstr>Research question</vt:lpstr>
      <vt:lpstr>Study Sample</vt:lpstr>
      <vt:lpstr>Analysis</vt:lpstr>
      <vt:lpstr>Multi-level models</vt:lpstr>
      <vt:lpstr>Results: Literacy</vt:lpstr>
      <vt:lpstr>Results: Maths</vt:lpstr>
      <vt:lpstr>Results</vt:lpstr>
      <vt:lpstr>What next </vt:lpstr>
      <vt:lpstr>And finally …</vt:lpstr>
      <vt:lpstr>PowerPoint Presentation</vt:lpstr>
    </vt:vector>
  </TitlesOfParts>
  <Company>CEM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Beatty</dc:creator>
  <cp:lastModifiedBy>Andrew Peill</cp:lastModifiedBy>
  <cp:revision>65</cp:revision>
  <cp:lastPrinted>2017-08-08T11:54:40Z</cp:lastPrinted>
  <dcterms:created xsi:type="dcterms:W3CDTF">2017-08-03T11:41:50Z</dcterms:created>
  <dcterms:modified xsi:type="dcterms:W3CDTF">2019-10-18T08:54:57Z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0x01010008678327439C8941A0D82559B4372E83</vt:lpwstr>
  </property>
</Properties>
</file>