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573" r:id="rId2"/>
    <p:sldId id="588" r:id="rId3"/>
    <p:sldId id="574" r:id="rId4"/>
    <p:sldId id="575" r:id="rId5"/>
    <p:sldId id="576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9" r:id="rId1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  <a:srgbClr val="663366"/>
    <a:srgbClr val="D2CCD2"/>
    <a:srgbClr val="7F7F7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1" autoAdjust="0"/>
    <p:restoredTop sz="78652" autoAdjust="0"/>
  </p:normalViewPr>
  <p:slideViewPr>
    <p:cSldViewPr>
      <p:cViewPr varScale="1">
        <p:scale>
          <a:sx n="88" d="100"/>
          <a:sy n="8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6236"/>
            <a:ext cx="5437550" cy="4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ducationcounts.govt.nz/publications/series/2515/1534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te.sagepub.com/content/62/4/367.abstrac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Ericsson, K. A. &amp; Pool, R. (2016). </a:t>
            </a:r>
            <a:r>
              <a:rPr lang="en-GB" b="1" dirty="0" smtClean="0"/>
              <a:t>Peak: Secrets from the New Science of Expertise</a:t>
            </a:r>
            <a:r>
              <a:rPr lang="en-GB" dirty="0" smtClean="0"/>
              <a:t>. Boston, MA: Houghton Mifflin Harcourt</a:t>
            </a:r>
          </a:p>
          <a:p>
            <a:endParaRPr lang="en-GB" dirty="0" smtClean="0"/>
          </a:p>
          <a:p>
            <a:r>
              <a:rPr lang="en-GB" dirty="0" smtClean="0"/>
              <a:t>Deans for Impact (2016). </a:t>
            </a:r>
            <a:r>
              <a:rPr lang="en-GB" b="1" dirty="0" smtClean="0"/>
              <a:t>Practice with Purpose: The Emerging Science of Teacher Expertise</a:t>
            </a:r>
            <a:r>
              <a:rPr lang="en-GB" dirty="0" smtClean="0"/>
              <a:t>. Austin, TX: Deans for Impact.</a:t>
            </a:r>
          </a:p>
          <a:p>
            <a:r>
              <a:rPr lang="en-GB" dirty="0" smtClean="0"/>
              <a:t>https://deansforimpact.org/resources/practice-with-purpose/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8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Timperley, H., Wilson, A.,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Barrar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H. &amp; Fung, I. (2007) Teacher professional learning and development: Best evidence synthesis iteration. Wellington, New Zealand: Ministry of Education.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4"/>
              </a:rPr>
              <a:t>http://www.educationcounts.govt.nz/publications/series/2515/15341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https://www.gov.uk/government/publications/standard-for-teachers-professional-development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Strong, M.,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Gargani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J.,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Hacifazlioglu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O. (2011). Do we know a successful teacher when we see one? Experiments in the identification of effective teachers.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Journal of Teacher Education, 62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(4), 367–382. [Abstract at: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http://jte.sagepub.com/content/62/4/367.abstract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Gargani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J., &amp; Strong, M. (2014). Can we identify a successful teacher better, faster, and cheaper? Evidence for innovating teacher observation systems.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Journal of Teacher Education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65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(5), 389-401.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/>
              <a:t>Translating evidence into improvement: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is it so hard?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437112"/>
            <a:ext cx="7596188" cy="1079452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Robert Coe, Durham University</a:t>
            </a:r>
          </a:p>
          <a:p>
            <a:r>
              <a:rPr lang="en-GB" dirty="0" smtClean="0"/>
              <a:t>SCHOOLS </a:t>
            </a:r>
            <a:r>
              <a:rPr lang="en-GB" dirty="0" err="1"/>
              <a:t>NorthEast</a:t>
            </a:r>
            <a:r>
              <a:rPr lang="en-GB" dirty="0"/>
              <a:t> Evidence-based Excellence </a:t>
            </a:r>
            <a:r>
              <a:rPr lang="en-GB" dirty="0" smtClean="0"/>
              <a:t>Event, 9 Feb 2018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1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teachers learn to be better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2060848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/>
              <a:t>You’re a teacher. </a:t>
            </a:r>
          </a:p>
          <a:p>
            <a:pPr marL="0" indent="0">
              <a:buNone/>
            </a:pPr>
            <a:r>
              <a:rPr lang="en-GB" sz="4400" b="1" dirty="0" smtClean="0"/>
              <a:t>You know how to help </a:t>
            </a:r>
            <a:br>
              <a:rPr lang="en-GB" sz="4400" b="1" dirty="0" smtClean="0"/>
            </a:br>
            <a:r>
              <a:rPr lang="en-GB" sz="4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4400" b="1" dirty="0" smtClean="0"/>
              <a:t>Do that.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/>
              <a:t>Significant improvements depend on significant teacher learning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83" y="7543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3645024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2016224"/>
          </a:xfrm>
        </p:spPr>
        <p:txBody>
          <a:bodyPr/>
          <a:lstStyle/>
          <a:p>
            <a:r>
              <a:rPr lang="en-GB" dirty="0" smtClean="0"/>
              <a:t>Do we know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good </a:t>
            </a:r>
            <a:r>
              <a:rPr lang="en-GB" dirty="0" smtClean="0"/>
              <a:t>lesson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when </a:t>
            </a:r>
            <a:r>
              <a:rPr lang="en-GB" dirty="0" smtClean="0"/>
              <a:t>we see one?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Know a Successful </a:t>
            </a:r>
            <a:r>
              <a:rPr lang="en-GB" dirty="0" smtClean="0"/>
              <a:t>Teacher When </a:t>
            </a:r>
            <a:r>
              <a:rPr lang="en-GB" dirty="0"/>
              <a:t>We See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Filmed lessons (or short clips) of effective (value-added) and ineffective teachers shown to</a:t>
            </a:r>
          </a:p>
          <a:p>
            <a:pPr lvl="1"/>
            <a:r>
              <a:rPr lang="en-GB" dirty="0" smtClean="0"/>
              <a:t>School Principals and Vice-Principals</a:t>
            </a:r>
          </a:p>
          <a:p>
            <a:pPr lvl="1"/>
            <a:r>
              <a:rPr lang="en-GB" dirty="0" smtClean="0"/>
              <a:t>Teachers</a:t>
            </a:r>
          </a:p>
          <a:p>
            <a:pPr lvl="1"/>
            <a:r>
              <a:rPr lang="en-GB" dirty="0" smtClean="0"/>
              <a:t>Public</a:t>
            </a:r>
          </a:p>
          <a:p>
            <a:r>
              <a:rPr lang="en-GB" dirty="0" smtClean="0"/>
              <a:t>Some agreement among </a:t>
            </a:r>
            <a:r>
              <a:rPr lang="en-GB" dirty="0" err="1" smtClean="0"/>
              <a:t>raters</a:t>
            </a:r>
            <a:r>
              <a:rPr lang="en-GB" dirty="0" smtClean="0"/>
              <a:t>, but unable to identify effective teaching</a:t>
            </a:r>
          </a:p>
          <a:p>
            <a:r>
              <a:rPr lang="en-GB" dirty="0" smtClean="0"/>
              <a:t>No difference between education experts and others</a:t>
            </a:r>
          </a:p>
          <a:p>
            <a:r>
              <a:rPr lang="en-GB" dirty="0" smtClean="0"/>
              <a:t>4 hrs training in RATE achieved ¾ accuracy (better than MET study)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8" y="593447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Strong et al 2011; </a:t>
            </a:r>
            <a:r>
              <a:rPr lang="en-GB" sz="2000" i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Gargani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&amp; Strong, 2014</a:t>
            </a:r>
            <a:endParaRPr lang="en-GB" sz="2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Obvious – but not true</a:t>
            </a:r>
            <a:br>
              <a:rPr lang="en-GB" dirty="0" smtClean="0"/>
            </a:br>
            <a:r>
              <a:rPr lang="en-GB" sz="2800" dirty="0" smtClean="0"/>
              <a:t>Why do we believe we can spot good teaching?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41044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absolutely know what we like</a:t>
            </a:r>
          </a:p>
          <a:p>
            <a:pPr lvl="1"/>
            <a:r>
              <a:rPr lang="en-GB" dirty="0" smtClean="0"/>
              <a:t>Strong emotional response to particular behaviours/styles is hard to over-rule</a:t>
            </a:r>
          </a:p>
          <a:p>
            <a:r>
              <a:rPr lang="en-GB" dirty="0" smtClean="0"/>
              <a:t>We focus on observable proxies for learning</a:t>
            </a:r>
          </a:p>
          <a:p>
            <a:pPr lvl="1"/>
            <a:r>
              <a:rPr lang="en-GB" dirty="0" smtClean="0"/>
              <a:t>Learning is invisible</a:t>
            </a:r>
          </a:p>
          <a:p>
            <a:r>
              <a:rPr lang="en-GB" dirty="0" smtClean="0"/>
              <a:t>Preferences for particular pedagogies are widely </a:t>
            </a:r>
            <a:r>
              <a:rPr lang="en-GB" dirty="0"/>
              <a:t>s</a:t>
            </a:r>
            <a:r>
              <a:rPr lang="en-GB" dirty="0" smtClean="0"/>
              <a:t>hared, but evidence/understanding of their effectiveness is limited</a:t>
            </a:r>
            <a:endParaRPr lang="en-GB" dirty="0"/>
          </a:p>
          <a:p>
            <a:r>
              <a:rPr lang="en-GB" dirty="0" smtClean="0"/>
              <a:t>We assume that if you can do it you can spot it</a:t>
            </a:r>
          </a:p>
          <a:p>
            <a:r>
              <a:rPr lang="en-GB" dirty="0" smtClean="0"/>
              <a:t>We don’t believe observation can miss so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/>
              <a:t>Evaluating the quality of teaching is much harder than you think</a:t>
            </a:r>
          </a:p>
          <a:p>
            <a:pPr marL="0" indent="0">
              <a:buNone/>
            </a:pPr>
            <a:r>
              <a:rPr lang="en-GB" sz="4000" dirty="0" smtClean="0"/>
              <a:t>(even if you think it is really hard)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of research is important, and good summaries help</a:t>
            </a:r>
          </a:p>
          <a:p>
            <a:r>
              <a:rPr lang="en-GB" dirty="0" smtClean="0"/>
              <a:t>Effective implementation depends on teacher skills; improvements depend on teacher learning</a:t>
            </a:r>
          </a:p>
          <a:p>
            <a:r>
              <a:rPr lang="en-GB" dirty="0" smtClean="0"/>
              <a:t>Effective implementation depends on good, local, real-time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of research is important, and good summaries help</a:t>
            </a:r>
          </a:p>
          <a:p>
            <a:r>
              <a:rPr lang="en-GB" dirty="0" smtClean="0"/>
              <a:t>Effective implementation depends on teacher skills; improvements depend on teacher learning</a:t>
            </a:r>
          </a:p>
          <a:p>
            <a:r>
              <a:rPr lang="en-GB" dirty="0" smtClean="0"/>
              <a:t>Effective implementation depends on good, local, real-time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8810">
            <a:off x="5052802" y="1600840"/>
            <a:ext cx="3728196" cy="262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404664"/>
            <a:ext cx="5339775" cy="6003498"/>
          </a:xfrm>
        </p:spPr>
        <p:txBody>
          <a:bodyPr>
            <a:normAutofit fontScale="62500" lnSpcReduction="20000"/>
          </a:bodyPr>
          <a:lstStyle/>
          <a:p>
            <a:pPr marL="360363" indent="-360363"/>
            <a:r>
              <a:rPr lang="en-GB" b="1" dirty="0" smtClean="0"/>
              <a:t>KS1 Literacy Guidance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Develop pupils’ speaking and listening skills and wider understanding of language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Use a balanced and engaging approach to developing reading, which integrates both decoding and comprehension skills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Effectively implement a systematic phonics programme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Teach pupils to use strategies for </a:t>
            </a:r>
            <a:br>
              <a:rPr lang="en-GB" dirty="0" smtClean="0"/>
            </a:br>
            <a:r>
              <a:rPr lang="en-GB" dirty="0" smtClean="0"/>
              <a:t>developing and monitoring their reading comprehension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Teach pupils to use strategies for </a:t>
            </a:r>
            <a:br>
              <a:rPr lang="en-GB" dirty="0" smtClean="0"/>
            </a:br>
            <a:r>
              <a:rPr lang="en-GB" dirty="0" smtClean="0"/>
              <a:t>planning and monitoring their writing 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Promote fluent written transcription </a:t>
            </a:r>
            <a:br>
              <a:rPr lang="en-GB" dirty="0" smtClean="0"/>
            </a:br>
            <a:r>
              <a:rPr lang="en-GB" dirty="0" smtClean="0"/>
              <a:t>skills by encouraging extensive and effective practice and explicitly teaching spelling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Use high-quality information about pupils’ current capabilities to select the best next steps for teaching</a:t>
            </a:r>
          </a:p>
          <a:p>
            <a:pPr marL="360363" indent="-360363">
              <a:buFont typeface="+mj-lt"/>
              <a:buAutoNum type="arabicPeriod"/>
            </a:pPr>
            <a:r>
              <a:rPr lang="en-GB" dirty="0" smtClean="0"/>
              <a:t>Use high-quality structured interventions to help pupils who are struggling with their literacy</a:t>
            </a:r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8507" y="279390"/>
            <a:ext cx="4403670" cy="6003498"/>
          </a:xfrm>
        </p:spPr>
        <p:txBody>
          <a:bodyPr>
            <a:normAutofit fontScale="70000" lnSpcReduction="20000"/>
          </a:bodyPr>
          <a:lstStyle/>
          <a:p>
            <a:pPr marL="360363" indent="-360363"/>
            <a:r>
              <a:rPr lang="en-GB" b="1" dirty="0" smtClean="0"/>
              <a:t>KS2 Literacy Guidance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Develop pupils’ language capability to </a:t>
            </a:r>
            <a:r>
              <a:rPr lang="en-GB" dirty="0" smtClean="0"/>
              <a:t>support their </a:t>
            </a:r>
            <a:r>
              <a:rPr lang="en-GB" dirty="0"/>
              <a:t>reading and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Support </a:t>
            </a:r>
            <a:r>
              <a:rPr lang="en-GB" dirty="0"/>
              <a:t>pupils to develop fluent reading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Teach </a:t>
            </a:r>
            <a:r>
              <a:rPr lang="en-GB" dirty="0"/>
              <a:t>reading comprehension strategies through </a:t>
            </a:r>
            <a:r>
              <a:rPr lang="en-GB" dirty="0" smtClean="0"/>
              <a:t>modelling and </a:t>
            </a:r>
            <a:r>
              <a:rPr lang="en-GB" dirty="0"/>
              <a:t>supported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Teach </a:t>
            </a:r>
            <a:r>
              <a:rPr lang="en-GB" dirty="0"/>
              <a:t>writing composition strategies through </a:t>
            </a:r>
            <a:r>
              <a:rPr lang="en-GB" dirty="0" smtClean="0"/>
              <a:t>modelling and </a:t>
            </a:r>
            <a:r>
              <a:rPr lang="en-GB" dirty="0"/>
              <a:t>supported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Develop </a:t>
            </a:r>
            <a:r>
              <a:rPr lang="en-GB" dirty="0"/>
              <a:t>pupils’ transcription and sentence </a:t>
            </a:r>
            <a:r>
              <a:rPr lang="en-GB" dirty="0" smtClean="0"/>
              <a:t>construction skills </a:t>
            </a:r>
            <a:r>
              <a:rPr lang="en-GB" dirty="0"/>
              <a:t>through extensive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Target </a:t>
            </a:r>
            <a:r>
              <a:rPr lang="en-GB" dirty="0"/>
              <a:t>teaching and support by accurately </a:t>
            </a:r>
            <a:r>
              <a:rPr lang="en-GB" dirty="0" smtClean="0"/>
              <a:t>assessing pupil </a:t>
            </a:r>
            <a:r>
              <a:rPr lang="en-GB" dirty="0"/>
              <a:t>needs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high-quality structured interventions to help pupils </a:t>
            </a:r>
            <a:r>
              <a:rPr lang="en-GB" dirty="0" smtClean="0"/>
              <a:t>who are </a:t>
            </a:r>
            <a:r>
              <a:rPr lang="en-GB" dirty="0"/>
              <a:t>struggling with their literacy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4182">
            <a:off x="4890973" y="1700808"/>
            <a:ext cx="3898177" cy="2751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1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this improve literacy skills?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2"/>
          </a:xfrm>
        </p:spPr>
        <p:txBody>
          <a:bodyPr>
            <a:normAutofit/>
          </a:bodyPr>
          <a:lstStyle/>
          <a:p>
            <a:r>
              <a:rPr lang="en-GB" dirty="0" smtClean="0"/>
              <a:t>These reports are excellent: authoritative, evidence-based, concise, user-friendly</a:t>
            </a:r>
          </a:p>
          <a:p>
            <a:r>
              <a:rPr lang="en-GB" dirty="0" smtClean="0"/>
              <a:t>Reading, thinking, discussing the research behind the guidance is valuable</a:t>
            </a:r>
          </a:p>
          <a:p>
            <a:r>
              <a:rPr lang="en-GB" dirty="0" smtClean="0"/>
              <a:t>This kind of knowledge informs key decisions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57786" y="1632262"/>
            <a:ext cx="4041775" cy="639762"/>
          </a:xfrm>
        </p:spPr>
        <p:txBody>
          <a:bodyPr/>
          <a:lstStyle/>
          <a:p>
            <a:r>
              <a:rPr lang="en-GB" dirty="0" smtClean="0"/>
              <a:t>But …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272024"/>
            <a:ext cx="4041775" cy="3854139"/>
          </a:xfrm>
        </p:spPr>
        <p:txBody>
          <a:bodyPr/>
          <a:lstStyle/>
          <a:p>
            <a:r>
              <a:rPr lang="en-GB" dirty="0" smtClean="0"/>
              <a:t>These things are hard</a:t>
            </a:r>
          </a:p>
          <a:p>
            <a:r>
              <a:rPr lang="en-GB" dirty="0" smtClean="0"/>
              <a:t>If </a:t>
            </a:r>
            <a:r>
              <a:rPr lang="en-GB" dirty="0"/>
              <a:t>you know how to do these things effectively, then you are probably already doing them</a:t>
            </a:r>
          </a:p>
          <a:p>
            <a:r>
              <a:rPr lang="en-GB" dirty="0"/>
              <a:t>If you are not doing them well already, reading this guidance is not enough to get you there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0AE0-9927-4D9C-AEE3-F952C8D787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2491" y="893911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(almost </a:t>
            </a:r>
            <a:r>
              <a:rPr lang="en-GB" dirty="0"/>
              <a:t>certainly </a:t>
            </a:r>
            <a:r>
              <a:rPr lang="en-GB" dirty="0" smtClean="0"/>
              <a:t>not)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3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11" grpId="0" build="p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04864"/>
            <a:ext cx="7772400" cy="36006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an activity as complex, constrained and already well optimised as teaching,</a:t>
            </a:r>
          </a:p>
          <a:p>
            <a:pPr marL="0" indent="0">
              <a:buNone/>
            </a:pPr>
            <a:r>
              <a:rPr lang="en-GB" sz="4000" b="1" dirty="0" smtClean="0"/>
              <a:t>there are no simple solutions.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Improvements are likely to be modest</a:t>
            </a:r>
            <a:br>
              <a:rPr lang="en-GB" dirty="0" smtClean="0"/>
            </a:br>
            <a:r>
              <a:rPr lang="en-GB" dirty="0" smtClean="0"/>
              <a:t>and hard-won.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360" y="404664"/>
            <a:ext cx="4888607" cy="2160240"/>
          </a:xfrm>
        </p:spPr>
        <p:txBody>
          <a:bodyPr/>
          <a:lstStyle/>
          <a:p>
            <a:r>
              <a:rPr lang="en-GB" i="1" dirty="0" smtClean="0"/>
              <a:t>Expertise</a:t>
            </a:r>
            <a:r>
              <a:rPr lang="en-GB" dirty="0" smtClean="0"/>
              <a:t> requires many hours/years of ‘deliberate practice’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361" y="2924944"/>
            <a:ext cx="4889252" cy="2880544"/>
          </a:xfrm>
        </p:spPr>
        <p:txBody>
          <a:bodyPr/>
          <a:lstStyle/>
          <a:p>
            <a:r>
              <a:rPr lang="en-GB" dirty="0" smtClean="0"/>
              <a:t>Challenge </a:t>
            </a:r>
          </a:p>
          <a:p>
            <a:r>
              <a:rPr lang="en-GB" dirty="0" smtClean="0"/>
              <a:t>Specific goals</a:t>
            </a:r>
          </a:p>
          <a:p>
            <a:r>
              <a:rPr lang="en-GB" dirty="0" smtClean="0"/>
              <a:t>Focus on sub-tasks</a:t>
            </a:r>
          </a:p>
          <a:p>
            <a:r>
              <a:rPr lang="en-GB" dirty="0" smtClean="0"/>
              <a:t>Feedback</a:t>
            </a:r>
          </a:p>
          <a:p>
            <a:r>
              <a:rPr lang="en-GB" dirty="0" smtClean="0"/>
              <a:t>Mental representations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2019697" cy="302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0" y="3717032"/>
            <a:ext cx="2227584" cy="285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132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5238"/>
            <a:ext cx="4536504" cy="585450"/>
          </a:xfrm>
        </p:spPr>
        <p:txBody>
          <a:bodyPr/>
          <a:lstStyle/>
          <a:p>
            <a:r>
              <a:rPr lang="en-GB" sz="3200" i="1" dirty="0" smtClean="0"/>
              <a:t>In your CPD have you …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692696"/>
            <a:ext cx="6912768" cy="57606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Tried to learn to do something that is relevant and supported by research evidence?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Focused on (and evaluated success against) students’ learning outcomes?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Engaged in activity that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/>
              <a:t>Surfaced, challenged and developed your thinking about learning and teaching</a:t>
            </a:r>
            <a:endParaRPr lang="en-GB" dirty="0" smtClean="0"/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Modelled/demonstrated new approaches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Allowed experimentation to adapt/apply approaches to your classroom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Included observation and feedback?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Took place at least fortnightly over two terms?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Drawn on explicit support from 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/>
              <a:t>E</a:t>
            </a:r>
            <a:r>
              <a:rPr lang="en-GB" dirty="0" smtClean="0"/>
              <a:t>xternal experts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Peer networks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Coaches / mentors</a:t>
            </a:r>
          </a:p>
          <a:p>
            <a:pPr marL="1431925" lvl="1" indent="-514350">
              <a:buFont typeface="+mj-lt"/>
              <a:buAutoNum type="alphaLcParenR"/>
            </a:pPr>
            <a:r>
              <a:rPr lang="en-GB" dirty="0" smtClean="0"/>
              <a:t>School/college leaders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569" y="4698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Yes    No</a:t>
            </a:r>
            <a:endParaRPr lang="en-GB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73215" y="93151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21287" y="94067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73215" y="160383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21287" y="161299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73215" y="250490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21287" y="251406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73215" y="2948464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21287" y="295763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73215" y="334982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321287" y="3358988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73215" y="407840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21287" y="408757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73215" y="4737331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21287" y="474649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73215" y="5061367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321287" y="5070533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673215" y="378904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321287" y="379820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73215" y="540922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21287" y="541838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73215" y="573325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321287" y="574242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8467" y="53681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rial" charset="0"/>
                <a:cs typeface="ＭＳ Ｐゴシック" charset="0"/>
              </a:rPr>
              <a:t>http://tdtrust.org/cpdtest/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Teachers’ professional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6408067" cy="425782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Takes you from where you are at</a:t>
            </a:r>
          </a:p>
          <a:p>
            <a:r>
              <a:rPr lang="en-GB" dirty="0" smtClean="0"/>
              <a:t>Is clear what success looks like</a:t>
            </a:r>
          </a:p>
          <a:p>
            <a:r>
              <a:rPr lang="en-GB" dirty="0" smtClean="0"/>
              <a:t>Creates challenging expectations</a:t>
            </a:r>
          </a:p>
          <a:p>
            <a:r>
              <a:rPr lang="en-GB" dirty="0" smtClean="0"/>
              <a:t>Assesses and feeds back on the gap</a:t>
            </a:r>
          </a:p>
          <a:p>
            <a:r>
              <a:rPr lang="en-GB" dirty="0" smtClean="0"/>
              <a:t>Requires exposition and guidance from an expert</a:t>
            </a:r>
          </a:p>
          <a:p>
            <a:r>
              <a:rPr lang="en-GB" dirty="0" smtClean="0"/>
              <a:t>Requires a coaching &amp; mentoring role</a:t>
            </a:r>
          </a:p>
          <a:p>
            <a:r>
              <a:rPr lang="en-GB" dirty="0" smtClean="0"/>
              <a:t>Benefits from peer support</a:t>
            </a:r>
          </a:p>
          <a:p>
            <a:r>
              <a:rPr lang="en-GB" dirty="0" smtClean="0"/>
              <a:t>Requires trust: ‘OK to fail’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23" y="1264766"/>
            <a:ext cx="1948147" cy="2736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7039232" y="4159966"/>
            <a:ext cx="1832902" cy="2624898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veloping Great Teaching NLanarkshireLF Workshop 18May16.pptx" id="{9E4936D5-4F02-4B58-B304-E32AE41284B7}" vid="{C8B0E577-3307-488F-914D-B433C6643E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CEM DU</Template>
  <TotalTime>223</TotalTime>
  <Words>1025</Words>
  <Application>Microsoft Office PowerPoint</Application>
  <PresentationFormat>On-screen Show (4:3)</PresentationFormat>
  <Paragraphs>140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DU CEM</vt:lpstr>
      <vt:lpstr>Translating evidence into improvement:  Why is it so hard?</vt:lpstr>
      <vt:lpstr>Key points</vt:lpstr>
      <vt:lpstr>PowerPoint Presentation</vt:lpstr>
      <vt:lpstr>PowerPoint Presentation</vt:lpstr>
      <vt:lpstr>Will this improve literacy skills?</vt:lpstr>
      <vt:lpstr>Takeaway #1</vt:lpstr>
      <vt:lpstr>Expertise requires many hours/years of ‘deliberate practice’</vt:lpstr>
      <vt:lpstr>In your CPD have you …</vt:lpstr>
      <vt:lpstr>Teachers’ professional learning</vt:lpstr>
      <vt:lpstr>How can teachers learn to be better teachers?</vt:lpstr>
      <vt:lpstr>Takeaway #2</vt:lpstr>
      <vt:lpstr>Do we know a  good lesson  when we see one?</vt:lpstr>
      <vt:lpstr>Do We Know a Successful Teacher When We See One?</vt:lpstr>
      <vt:lpstr>Obvious – but not true Why do we believe we can spot good teaching?</vt:lpstr>
      <vt:lpstr>Takeaway #3</vt:lpstr>
      <vt:lpstr>Key points</vt:lpstr>
    </vt:vector>
  </TitlesOfParts>
  <Company>CEM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evidence into improvement:  Why is it so hard?</dc:title>
  <dc:creator>Robert Coe</dc:creator>
  <cp:lastModifiedBy>Andrew Peill</cp:lastModifiedBy>
  <cp:revision>11</cp:revision>
  <cp:lastPrinted>2013-06-27T14:32:48Z</cp:lastPrinted>
  <dcterms:created xsi:type="dcterms:W3CDTF">2018-02-08T12:17:00Z</dcterms:created>
  <dcterms:modified xsi:type="dcterms:W3CDTF">2019-10-17T10:33:01Z</dcterms:modified>
</cp:coreProperties>
</file>