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5"/>
  </p:notesMasterIdLst>
  <p:handoutMasterIdLst>
    <p:handoutMasterId r:id="rId26"/>
  </p:handoutMasterIdLst>
  <p:sldIdLst>
    <p:sldId id="473" r:id="rId2"/>
    <p:sldId id="519" r:id="rId3"/>
    <p:sldId id="520" r:id="rId4"/>
    <p:sldId id="498" r:id="rId5"/>
    <p:sldId id="462" r:id="rId6"/>
    <p:sldId id="521" r:id="rId7"/>
    <p:sldId id="523" r:id="rId8"/>
    <p:sldId id="482" r:id="rId9"/>
    <p:sldId id="530" r:id="rId10"/>
    <p:sldId id="503" r:id="rId11"/>
    <p:sldId id="507" r:id="rId12"/>
    <p:sldId id="522" r:id="rId13"/>
    <p:sldId id="486" r:id="rId14"/>
    <p:sldId id="487" r:id="rId15"/>
    <p:sldId id="488" r:id="rId16"/>
    <p:sldId id="489" r:id="rId17"/>
    <p:sldId id="490" r:id="rId18"/>
    <p:sldId id="524" r:id="rId19"/>
    <p:sldId id="525" r:id="rId20"/>
    <p:sldId id="527" r:id="rId21"/>
    <p:sldId id="528" r:id="rId22"/>
    <p:sldId id="526" r:id="rId23"/>
    <p:sldId id="529" r:id="rId24"/>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D2CCD2"/>
    <a:srgbClr val="7F7F7F"/>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064" autoAdjust="0"/>
  </p:normalViewPr>
  <p:slideViewPr>
    <p:cSldViewPr>
      <p:cViewPr varScale="1">
        <p:scale>
          <a:sx n="62" d="100"/>
          <a:sy n="62" d="100"/>
        </p:scale>
        <p:origin x="782" y="5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1" name="Rectangle 3"/>
          <p:cNvSpPr>
            <a:spLocks noGrp="1" noChangeArrowheads="1"/>
          </p:cNvSpPr>
          <p:nvPr>
            <p:ph type="dt" sz="quarter"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135172" name="Rectangle 4"/>
          <p:cNvSpPr>
            <a:spLocks noGrp="1" noChangeArrowheads="1"/>
          </p:cNvSpPr>
          <p:nvPr>
            <p:ph type="ftr" sz="quarter" idx="2"/>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135173" name="Rectangle 5"/>
          <p:cNvSpPr>
            <a:spLocks noGrp="1" noChangeArrowheads="1"/>
          </p:cNvSpPr>
          <p:nvPr>
            <p:ph type="sldNum" sz="quarter" idx="3"/>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1BF088ED-1075-4510-950D-405061569821}" type="slidenum">
              <a:rPr lang="en-US"/>
              <a:pPr>
                <a:defRPr/>
              </a:pPr>
              <a:t>‹#›</a:t>
            </a:fld>
            <a:endParaRPr lang="en-US"/>
          </a:p>
        </p:txBody>
      </p:sp>
    </p:spTree>
    <p:extLst>
      <p:ext uri="{BB962C8B-B14F-4D97-AF65-F5344CB8AC3E}">
        <p14:creationId xmlns:p14="http://schemas.microsoft.com/office/powerpoint/2010/main" val="3688581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1" name="Rectangle 3"/>
          <p:cNvSpPr>
            <a:spLocks noGrp="1" noChangeArrowheads="1"/>
          </p:cNvSpPr>
          <p:nvPr>
            <p:ph type="dt"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ea typeface="ＭＳ Ｐゴシック"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0063" y="4716236"/>
            <a:ext cx="5437550" cy="446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ea typeface="ＭＳ Ｐゴシック" charset="0"/>
                <a:cs typeface="+mn-cs"/>
              </a:defRPr>
            </a:lvl1pPr>
          </a:lstStyle>
          <a:p>
            <a:pPr>
              <a:defRPr/>
            </a:pPr>
            <a:endParaRPr lang="en-US"/>
          </a:p>
        </p:txBody>
      </p:sp>
      <p:sp>
        <p:nvSpPr>
          <p:cNvPr id="43015" name="Rectangle 7"/>
          <p:cNvSpPr>
            <a:spLocks noGrp="1" noChangeArrowheads="1"/>
          </p:cNvSpPr>
          <p:nvPr>
            <p:ph type="sldNum" sz="quarter" idx="5"/>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6661" tIns="48331" rIns="96661" bIns="48331" numCol="1" anchor="b" anchorCtr="0" compatLnSpc="1">
            <a:prstTxWarp prst="textNoShape">
              <a:avLst/>
            </a:prstTxWarp>
          </a:bodyPr>
          <a:lstStyle>
            <a:lvl1pPr algn="r" defTabSz="966788" eaLnBrk="1" hangingPunct="1">
              <a:defRPr sz="1300" smtClean="0">
                <a:latin typeface="Arial" pitchFamily="34" charset="0"/>
              </a:defRPr>
            </a:lvl1pPr>
          </a:lstStyle>
          <a:p>
            <a:pPr>
              <a:defRPr/>
            </a:pPr>
            <a:fld id="{93263F81-AB1F-4B51-A4CA-047E49299C68}" type="slidenum">
              <a:rPr lang="en-US"/>
              <a:pPr>
                <a:defRPr/>
              </a:pPr>
              <a:t>‹#›</a:t>
            </a:fld>
            <a:endParaRPr lang="en-US"/>
          </a:p>
        </p:txBody>
      </p:sp>
    </p:spTree>
    <p:extLst>
      <p:ext uri="{BB962C8B-B14F-4D97-AF65-F5344CB8AC3E}">
        <p14:creationId xmlns:p14="http://schemas.microsoft.com/office/powerpoint/2010/main" val="4181851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uttontrust.com/researcharchive/great-teachin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tdtrust.org/about/dgt/" TargetMode="External"/><Relationship Id="rId5" Type="http://schemas.openxmlformats.org/officeDocument/2006/relationships/hyperlink" Target="http://deansforimpact.org/pdfs/The_Science_of_Learning.pdf" TargetMode="External"/><Relationship Id="rId4" Type="http://schemas.openxmlformats.org/officeDocument/2006/relationships/hyperlink" Target="http://www.aft.org/pdfs/americaneducator/spring2012/Rosenshine.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ea typeface="ＭＳ Ｐゴシック" charset="0"/>
              <a:cs typeface="+mn-cs"/>
            </a:endParaRPr>
          </a:p>
        </p:txBody>
      </p:sp>
      <p:sp>
        <p:nvSpPr>
          <p:cNvPr id="4" name="Slide Number Placeholder 3"/>
          <p:cNvSpPr>
            <a:spLocks noGrp="1"/>
          </p:cNvSpPr>
          <p:nvPr>
            <p:ph type="sldNum" sz="quarter" idx="5"/>
          </p:nvPr>
        </p:nvSpPr>
        <p:spPr/>
        <p:txBody>
          <a:bodyPr/>
          <a:lstStyle>
            <a:lvl1pPr defTabSz="966788">
              <a:defRPr sz="2400">
                <a:solidFill>
                  <a:schemeClr val="tx1"/>
                </a:solidFill>
                <a:latin typeface="Times" charset="0"/>
                <a:ea typeface="MS PGothic" pitchFamily="34" charset="-128"/>
              </a:defRPr>
            </a:lvl1pPr>
            <a:lvl2pPr marL="742950" indent="-285750" defTabSz="966788">
              <a:defRPr sz="2400">
                <a:solidFill>
                  <a:schemeClr val="tx1"/>
                </a:solidFill>
                <a:latin typeface="Times" charset="0"/>
                <a:ea typeface="MS PGothic" pitchFamily="34" charset="-128"/>
              </a:defRPr>
            </a:lvl2pPr>
            <a:lvl3pPr marL="1143000" indent="-228600" defTabSz="966788">
              <a:defRPr sz="2400">
                <a:solidFill>
                  <a:schemeClr val="tx1"/>
                </a:solidFill>
                <a:latin typeface="Times" charset="0"/>
                <a:ea typeface="MS PGothic" pitchFamily="34" charset="-128"/>
              </a:defRPr>
            </a:lvl3pPr>
            <a:lvl4pPr marL="1600200" indent="-228600" defTabSz="966788">
              <a:defRPr sz="2400">
                <a:solidFill>
                  <a:schemeClr val="tx1"/>
                </a:solidFill>
                <a:latin typeface="Times" charset="0"/>
                <a:ea typeface="MS PGothic" pitchFamily="34" charset="-128"/>
              </a:defRPr>
            </a:lvl4pPr>
            <a:lvl5pPr marL="2057400" indent="-228600" defTabSz="966788">
              <a:defRPr sz="2400">
                <a:solidFill>
                  <a:schemeClr val="tx1"/>
                </a:solidFill>
                <a:latin typeface="Times"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imes"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imes"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imes"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imes" charset="0"/>
                <a:ea typeface="MS PGothic" pitchFamily="34" charset="-128"/>
              </a:defRPr>
            </a:lvl9pPr>
          </a:lstStyle>
          <a:p>
            <a:pPr>
              <a:defRPr/>
            </a:pPr>
            <a:fld id="{71DBB4A3-201D-4925-A692-121D9E154EC2}" type="slidenum">
              <a:rPr lang="en-US" sz="1300" smtClean="0">
                <a:latin typeface="Arial" pitchFamily="34" charset="0"/>
              </a:rPr>
              <a:pPr>
                <a:defRPr/>
              </a:pPr>
              <a:t>1</a:t>
            </a:fld>
            <a:endParaRPr lang="en-US" sz="1300" smtClean="0">
              <a:latin typeface="Arial" pitchFamily="34" charset="0"/>
            </a:endParaRPr>
          </a:p>
        </p:txBody>
      </p:sp>
    </p:spTree>
    <p:extLst>
      <p:ext uri="{BB962C8B-B14F-4D97-AF65-F5344CB8AC3E}">
        <p14:creationId xmlns:p14="http://schemas.microsoft.com/office/powerpoint/2010/main" val="161976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S PGothic" pitchFamily="34" charset="-128"/>
                <a:cs typeface="ＭＳ Ｐゴシック" charset="0"/>
              </a:rPr>
              <a:t>Tschannen</a:t>
            </a:r>
            <a:r>
              <a:rPr lang="en-GB" sz="1200" kern="1200" dirty="0" smtClean="0">
                <a:solidFill>
                  <a:schemeClr val="tx1"/>
                </a:solidFill>
                <a:effectLst/>
                <a:latin typeface="Arial" charset="0"/>
                <a:ea typeface="MS PGothic" pitchFamily="34" charset="-128"/>
                <a:cs typeface="ＭＳ Ｐゴシック" charset="0"/>
              </a:rPr>
              <a:t>-Moran, M., &amp; Hoy, W. K. (2000). A multidisciplinary analysis of the nature,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meaning, and measurement of trust. </a:t>
            </a:r>
            <a:r>
              <a:rPr lang="en-GB" sz="1200" i="1" kern="1200" dirty="0" smtClean="0">
                <a:solidFill>
                  <a:schemeClr val="tx1"/>
                </a:solidFill>
                <a:effectLst/>
                <a:latin typeface="Arial" charset="0"/>
                <a:ea typeface="MS PGothic" pitchFamily="34" charset="-128"/>
                <a:cs typeface="ＭＳ Ｐゴシック" charset="0"/>
              </a:rPr>
              <a:t>Review of Educational Research</a:t>
            </a:r>
            <a:r>
              <a:rPr lang="en-GB" sz="1200" kern="1200" dirty="0" smtClean="0">
                <a:solidFill>
                  <a:schemeClr val="tx1"/>
                </a:solidFill>
                <a:effectLst/>
                <a:latin typeface="Arial" charset="0"/>
                <a:ea typeface="MS PGothic" pitchFamily="34" charset="-128"/>
                <a:cs typeface="ＭＳ Ｐゴシック" charset="0"/>
              </a:rPr>
              <a:t>, 70(4), 547-593.</a:t>
            </a: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20</a:t>
            </a:fld>
            <a:endParaRPr lang="en-US"/>
          </a:p>
        </p:txBody>
      </p:sp>
    </p:spTree>
    <p:extLst>
      <p:ext uri="{BB962C8B-B14F-4D97-AF65-F5344CB8AC3E}">
        <p14:creationId xmlns:p14="http://schemas.microsoft.com/office/powerpoint/2010/main" val="242043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S PGothic" pitchFamily="34" charset="-128"/>
                <a:cs typeface="ＭＳ Ｐゴシック" charset="0"/>
              </a:rPr>
              <a:t>Bryk</a:t>
            </a:r>
            <a:r>
              <a:rPr lang="en-GB" sz="1200" kern="1200" dirty="0" smtClean="0">
                <a:solidFill>
                  <a:schemeClr val="tx1"/>
                </a:solidFill>
                <a:effectLst/>
                <a:latin typeface="Arial" charset="0"/>
                <a:ea typeface="MS PGothic" pitchFamily="34" charset="-128"/>
                <a:cs typeface="ＭＳ Ｐゴシック" charset="0"/>
              </a:rPr>
              <a:t>, A., &amp; Schneider, B. (2002). Trust in schools. New York: Russell Sage.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Hoy, W. K., Tarter, C. J., &amp; Hoy, A. W. (2006). Academic optimism of schools: A force for student achievement. </a:t>
            </a:r>
            <a:r>
              <a:rPr lang="en-GB" sz="1200" i="1" kern="1200" dirty="0" smtClean="0">
                <a:solidFill>
                  <a:schemeClr val="tx1"/>
                </a:solidFill>
                <a:effectLst/>
                <a:latin typeface="Arial" charset="0"/>
                <a:ea typeface="MS PGothic" pitchFamily="34" charset="-128"/>
                <a:cs typeface="ＭＳ Ｐゴシック" charset="0"/>
              </a:rPr>
              <a:t>American educational research journal</a:t>
            </a:r>
            <a:r>
              <a:rPr lang="en-GB" sz="1200" kern="1200" dirty="0" smtClean="0">
                <a:solidFill>
                  <a:schemeClr val="tx1"/>
                </a:solidFill>
                <a:effectLst/>
                <a:latin typeface="Arial" charset="0"/>
                <a:ea typeface="MS PGothic" pitchFamily="34" charset="-128"/>
                <a:cs typeface="ＭＳ Ｐゴシック" charset="0"/>
              </a:rPr>
              <a:t>, </a:t>
            </a:r>
            <a:r>
              <a:rPr lang="en-GB" sz="1200" i="1" kern="1200" dirty="0" smtClean="0">
                <a:solidFill>
                  <a:schemeClr val="tx1"/>
                </a:solidFill>
                <a:effectLst/>
                <a:latin typeface="Arial" charset="0"/>
                <a:ea typeface="MS PGothic" pitchFamily="34" charset="-128"/>
                <a:cs typeface="ＭＳ Ｐゴシック" charset="0"/>
              </a:rPr>
              <a:t>43</a:t>
            </a:r>
            <a:r>
              <a:rPr lang="en-GB" sz="1200" kern="1200" dirty="0" smtClean="0">
                <a:solidFill>
                  <a:schemeClr val="tx1"/>
                </a:solidFill>
                <a:effectLst/>
                <a:latin typeface="Arial" charset="0"/>
                <a:ea typeface="MS PGothic" pitchFamily="34" charset="-128"/>
                <a:cs typeface="ＭＳ Ｐゴシック" charset="0"/>
              </a:rPr>
              <a:t>(3), 425-446.</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21</a:t>
            </a:fld>
            <a:endParaRPr lang="en-US"/>
          </a:p>
        </p:txBody>
      </p:sp>
    </p:spTree>
    <p:extLst>
      <p:ext uri="{BB962C8B-B14F-4D97-AF65-F5344CB8AC3E}">
        <p14:creationId xmlns:p14="http://schemas.microsoft.com/office/powerpoint/2010/main" val="9911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Coe, R., </a:t>
            </a:r>
            <a:r>
              <a:rPr lang="en-GB" sz="1200" kern="1200" dirty="0" err="1" smtClean="0">
                <a:solidFill>
                  <a:schemeClr val="tx1"/>
                </a:solidFill>
                <a:effectLst/>
                <a:latin typeface="Arial" charset="0"/>
                <a:ea typeface="MS PGothic" pitchFamily="34" charset="-128"/>
                <a:cs typeface="ＭＳ Ｐゴシック" charset="0"/>
              </a:rPr>
              <a:t>Aloisi</a:t>
            </a:r>
            <a:r>
              <a:rPr lang="en-GB" sz="1200" kern="1200" dirty="0" smtClean="0">
                <a:solidFill>
                  <a:schemeClr val="tx1"/>
                </a:solidFill>
                <a:effectLst/>
                <a:latin typeface="Arial" charset="0"/>
                <a:ea typeface="MS PGothic" pitchFamily="34" charset="-128"/>
                <a:cs typeface="ＭＳ Ｐゴシック" charset="0"/>
              </a:rPr>
              <a:t>, C., Higgins, S. and Elliot Major, L. (2014) ‘</a:t>
            </a:r>
            <a:r>
              <a:rPr lang="en-GB" sz="1200" b="1" kern="1200" dirty="0" smtClean="0">
                <a:solidFill>
                  <a:schemeClr val="tx1"/>
                </a:solidFill>
                <a:effectLst/>
                <a:latin typeface="Arial" charset="0"/>
                <a:ea typeface="MS PGothic" pitchFamily="34" charset="-128"/>
                <a:cs typeface="ＭＳ Ｐゴシック" charset="0"/>
              </a:rPr>
              <a:t>What makes great teaching? </a:t>
            </a:r>
            <a:r>
              <a:rPr lang="en-GB" sz="1200" kern="1200" dirty="0" smtClean="0">
                <a:solidFill>
                  <a:schemeClr val="tx1"/>
                </a:solidFill>
                <a:effectLst/>
                <a:latin typeface="Arial" charset="0"/>
                <a:ea typeface="MS PGothic" pitchFamily="34" charset="-128"/>
                <a:cs typeface="ＭＳ Ｐゴシック" charset="0"/>
              </a:rPr>
              <a:t>Review of the underpinning research’. Sutton Trust, October 2014 </a:t>
            </a:r>
            <a:r>
              <a:rPr lang="en-GB" sz="1200" u="sng" kern="1200" dirty="0" smtClean="0">
                <a:solidFill>
                  <a:schemeClr val="tx1"/>
                </a:solidFill>
                <a:effectLst/>
                <a:latin typeface="Arial" charset="0"/>
                <a:ea typeface="MS PGothic" pitchFamily="34" charset="-128"/>
                <a:cs typeface="ＭＳ Ｐゴシック" charset="0"/>
                <a:hlinkClick r:id="rId3"/>
              </a:rPr>
              <a:t>http://www.suttontrust.com/researcharchive/great-teaching/</a:t>
            </a:r>
            <a:r>
              <a:rPr lang="en-GB" sz="1200" kern="1200" dirty="0" smtClean="0">
                <a:solidFill>
                  <a:schemeClr val="tx1"/>
                </a:solidFill>
                <a:effectLst/>
                <a:latin typeface="Arial" charset="0"/>
                <a:ea typeface="MS PGothic" pitchFamily="34" charset="-128"/>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smtClean="0">
                <a:effectLst/>
              </a:rPr>
              <a:t>Rosenshine</a:t>
            </a:r>
            <a:r>
              <a:rPr lang="en-GB" dirty="0" smtClean="0">
                <a:effectLst/>
              </a:rPr>
              <a:t>, B. (2012) </a:t>
            </a:r>
            <a:r>
              <a:rPr lang="en-GB" b="1" dirty="0" smtClean="0">
                <a:effectLst/>
              </a:rPr>
              <a:t>Principles of Instruction: Research based principles that all teachers should know</a:t>
            </a:r>
            <a:r>
              <a:rPr lang="en-GB" dirty="0" smtClean="0">
                <a:effectLst/>
              </a:rPr>
              <a:t>.  American Educator, Spring 2012. </a:t>
            </a:r>
            <a:r>
              <a:rPr lang="en-GB" dirty="0" smtClean="0">
                <a:effectLst/>
                <a:hlinkClick r:id="rId4"/>
              </a:rPr>
              <a:t>http://www.aft.org/pdfs/americaneducator/spring2012/Rosenshine.pdf</a:t>
            </a:r>
            <a:r>
              <a:rPr lang="en-GB" dirty="0" smtClean="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smtClean="0">
                <a:effectLst/>
              </a:rPr>
              <a:t>Deans for Impact</a:t>
            </a:r>
            <a:r>
              <a:rPr lang="en-GB" dirty="0" smtClean="0">
                <a:effectLst/>
              </a:rPr>
              <a:t> (2015). The Science of Learning. Austin, TX: Deans for Impact. </a:t>
            </a:r>
            <a:r>
              <a:rPr lang="en-GB" dirty="0" smtClean="0">
                <a:effectLst/>
                <a:hlinkClick r:id="rId5"/>
              </a:rPr>
              <a:t>http://deansforimpact.org/pdfs/The_Science_of_Learning.pdf</a:t>
            </a:r>
            <a:r>
              <a:rPr lang="en-GB" dirty="0" smtClean="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S PGothic" pitchFamily="34" charset="-128"/>
                <a:cs typeface="ＭＳ Ｐゴシック" charset="0"/>
              </a:rPr>
              <a:t>Cordingley</a:t>
            </a:r>
            <a:r>
              <a:rPr lang="en-GB" sz="1200" kern="1200" dirty="0" smtClean="0">
                <a:solidFill>
                  <a:schemeClr val="tx1"/>
                </a:solidFill>
                <a:effectLst/>
                <a:latin typeface="Arial" charset="0"/>
                <a:ea typeface="MS PGothic" pitchFamily="34" charset="-128"/>
                <a:cs typeface="ＭＳ Ｐゴシック" charset="0"/>
              </a:rPr>
              <a:t>, P., Higgins, S., </a:t>
            </a:r>
            <a:r>
              <a:rPr lang="en-GB" sz="1200" kern="1200" dirty="0" err="1" smtClean="0">
                <a:solidFill>
                  <a:schemeClr val="tx1"/>
                </a:solidFill>
                <a:effectLst/>
                <a:latin typeface="Arial" charset="0"/>
                <a:ea typeface="MS PGothic" pitchFamily="34" charset="-128"/>
                <a:cs typeface="ＭＳ Ｐゴシック" charset="0"/>
              </a:rPr>
              <a:t>Greany</a:t>
            </a:r>
            <a:r>
              <a:rPr lang="en-GB" sz="1200" kern="1200" dirty="0" smtClean="0">
                <a:solidFill>
                  <a:schemeClr val="tx1"/>
                </a:solidFill>
                <a:effectLst/>
                <a:latin typeface="Arial" charset="0"/>
                <a:ea typeface="MS PGothic" pitchFamily="34" charset="-128"/>
                <a:cs typeface="ＭＳ Ｐゴシック" charset="0"/>
              </a:rPr>
              <a:t>, T., Buckler, N., Coles-Jordan, D., Crisp, B., Saunders, L., Coe, R. (2015) </a:t>
            </a:r>
            <a:r>
              <a:rPr lang="en-GB" sz="1200" b="1" kern="1200" dirty="0" smtClean="0">
                <a:solidFill>
                  <a:schemeClr val="tx1"/>
                </a:solidFill>
                <a:effectLst/>
                <a:latin typeface="Arial" charset="0"/>
                <a:ea typeface="MS PGothic" pitchFamily="34" charset="-128"/>
                <a:cs typeface="ＭＳ Ｐゴシック" charset="0"/>
              </a:rPr>
              <a:t>Developing Great Teaching</a:t>
            </a:r>
            <a:r>
              <a:rPr lang="en-GB" sz="1200" kern="1200" dirty="0" smtClean="0">
                <a:solidFill>
                  <a:schemeClr val="tx1"/>
                </a:solidFill>
                <a:effectLst/>
                <a:latin typeface="Arial" charset="0"/>
                <a:ea typeface="MS PGothic" pitchFamily="34" charset="-128"/>
                <a:cs typeface="ＭＳ Ｐゴシック" charset="0"/>
              </a:rPr>
              <a:t>: Lessons from the international reviews into effective professional development. Teacher Development Trust. </a:t>
            </a:r>
            <a:r>
              <a:rPr lang="en-GB" sz="1200" u="sng" kern="1200" dirty="0" smtClean="0">
                <a:solidFill>
                  <a:schemeClr val="tx1"/>
                </a:solidFill>
                <a:effectLst/>
                <a:latin typeface="Arial" charset="0"/>
                <a:ea typeface="MS PGothic" pitchFamily="34" charset="-128"/>
                <a:cs typeface="ＭＳ Ｐゴシック" charset="0"/>
                <a:hlinkClick r:id="rId6"/>
              </a:rPr>
              <a:t>http://tdtrust.org/about/dgt/</a:t>
            </a:r>
            <a:r>
              <a:rPr lang="en-GB" sz="1200" kern="1200" dirty="0" smtClean="0">
                <a:solidFill>
                  <a:schemeClr val="tx1"/>
                </a:solidFill>
                <a:effectLst/>
                <a:latin typeface="Arial" charset="0"/>
                <a:ea typeface="MS PGothic" pitchFamily="34" charset="-128"/>
                <a:cs typeface="ＭＳ Ｐゴシック"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5</a:t>
            </a:fld>
            <a:endParaRPr lang="en-US"/>
          </a:p>
        </p:txBody>
      </p:sp>
    </p:spTree>
    <p:extLst>
      <p:ext uri="{BB962C8B-B14F-4D97-AF65-F5344CB8AC3E}">
        <p14:creationId xmlns:p14="http://schemas.microsoft.com/office/powerpoint/2010/main" val="358847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https://twitter.com/Mister_Shiney/status/830440390444580864</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6</a:t>
            </a:fld>
            <a:endParaRPr lang="en-US"/>
          </a:p>
        </p:txBody>
      </p:sp>
    </p:spTree>
    <p:extLst>
      <p:ext uri="{BB962C8B-B14F-4D97-AF65-F5344CB8AC3E}">
        <p14:creationId xmlns:p14="http://schemas.microsoft.com/office/powerpoint/2010/main" val="208698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1" kern="1200" dirty="0" smtClean="0">
                <a:solidFill>
                  <a:schemeClr val="tx1"/>
                </a:solidFill>
                <a:effectLst/>
                <a:latin typeface="Arial" charset="0"/>
                <a:ea typeface="MS PGothic" pitchFamily="34" charset="-128"/>
                <a:cs typeface="ＭＳ Ｐゴシック" charset="0"/>
              </a:rPr>
              <a:t>David L Sackett, William M C Rosenberg, J A Muir </a:t>
            </a:r>
            <a:r>
              <a:rPr lang="en-GB" sz="1200" b="0" i="1" kern="1200" dirty="0" err="1" smtClean="0">
                <a:solidFill>
                  <a:schemeClr val="tx1"/>
                </a:solidFill>
                <a:effectLst/>
                <a:latin typeface="Arial" charset="0"/>
                <a:ea typeface="MS PGothic" pitchFamily="34" charset="-128"/>
                <a:cs typeface="ＭＳ Ｐゴシック" charset="0"/>
              </a:rPr>
              <a:t>Gray</a:t>
            </a:r>
            <a:r>
              <a:rPr lang="en-GB" sz="1200" b="0" i="1" kern="1200" dirty="0" smtClean="0">
                <a:solidFill>
                  <a:schemeClr val="tx1"/>
                </a:solidFill>
                <a:effectLst/>
                <a:latin typeface="Arial" charset="0"/>
                <a:ea typeface="MS PGothic" pitchFamily="34" charset="-128"/>
                <a:cs typeface="ＭＳ Ｐゴシック" charset="0"/>
              </a:rPr>
              <a:t>, R Brian Haynes, W Scott Richardson</a:t>
            </a:r>
            <a:endParaRPr lang="en-GB" sz="1200" b="1" i="0" kern="1200" dirty="0" smtClean="0">
              <a:solidFill>
                <a:schemeClr val="tx1"/>
              </a:solidFill>
              <a:effectLst/>
              <a:latin typeface="Arial" charset="0"/>
              <a:ea typeface="MS PGothic" pitchFamily="34" charset="-128"/>
              <a:cs typeface="ＭＳ Ｐゴシック" charset="0"/>
            </a:endParaRPr>
          </a:p>
          <a:p>
            <a:pPr fontAlgn="base"/>
            <a:r>
              <a:rPr lang="en-GB" sz="1200" b="1" i="0" kern="1200" dirty="0" smtClean="0">
                <a:solidFill>
                  <a:schemeClr val="tx1"/>
                </a:solidFill>
                <a:effectLst/>
                <a:latin typeface="Arial" charset="0"/>
                <a:ea typeface="MS PGothic" pitchFamily="34" charset="-128"/>
                <a:cs typeface="ＭＳ Ｐゴシック" charset="0"/>
              </a:rPr>
              <a:t>Evidence based medicine: what it is and what it isn't</a:t>
            </a:r>
          </a:p>
          <a:p>
            <a:r>
              <a:rPr lang="en-GB" sz="1200" b="0" i="1" kern="1200" dirty="0" smtClean="0">
                <a:solidFill>
                  <a:schemeClr val="tx1"/>
                </a:solidFill>
                <a:effectLst/>
                <a:latin typeface="Arial" charset="0"/>
                <a:ea typeface="MS PGothic" pitchFamily="34" charset="-128"/>
                <a:cs typeface="ＭＳ Ｐゴシック" charset="0"/>
              </a:rPr>
              <a:t>BMJ</a:t>
            </a:r>
            <a:r>
              <a:rPr lang="en-GB" sz="1200" b="0" i="0" kern="1200" dirty="0" smtClean="0">
                <a:solidFill>
                  <a:schemeClr val="tx1"/>
                </a:solidFill>
                <a:effectLst/>
                <a:latin typeface="Arial" charset="0"/>
                <a:ea typeface="MS PGothic" pitchFamily="34" charset="-128"/>
                <a:cs typeface="ＭＳ Ｐゴシック" charset="0"/>
              </a:rPr>
              <a:t> 1996; 312 </a:t>
            </a:r>
            <a:r>
              <a:rPr lang="en-GB" sz="1200" b="0" i="0" kern="1200" dirty="0" err="1" smtClean="0">
                <a:solidFill>
                  <a:schemeClr val="tx1"/>
                </a:solidFill>
                <a:effectLst/>
                <a:latin typeface="Arial" charset="0"/>
                <a:ea typeface="MS PGothic" pitchFamily="34" charset="-128"/>
                <a:cs typeface="ＭＳ Ｐゴシック" charset="0"/>
              </a:rPr>
              <a:t>doi</a:t>
            </a:r>
            <a:r>
              <a:rPr lang="en-GB" sz="1200" b="0" i="0" kern="1200" dirty="0" smtClean="0">
                <a:solidFill>
                  <a:schemeClr val="tx1"/>
                </a:solidFill>
                <a:effectLst/>
                <a:latin typeface="Arial" charset="0"/>
                <a:ea typeface="MS PGothic" pitchFamily="34" charset="-128"/>
                <a:cs typeface="ＭＳ Ｐゴシック" charset="0"/>
              </a:rPr>
              <a:t>: http://dx.doi.org/10.1136/bmj.312.7023.71 (Published 13 January 1996)</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7</a:t>
            </a:fld>
            <a:endParaRPr lang="en-US"/>
          </a:p>
        </p:txBody>
      </p:sp>
    </p:spTree>
    <p:extLst>
      <p:ext uri="{BB962C8B-B14F-4D97-AF65-F5344CB8AC3E}">
        <p14:creationId xmlns:p14="http://schemas.microsoft.com/office/powerpoint/2010/main" val="319653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8</a:t>
            </a:fld>
            <a:endParaRPr lang="en-US"/>
          </a:p>
        </p:txBody>
      </p:sp>
    </p:spTree>
    <p:extLst>
      <p:ext uri="{BB962C8B-B14F-4D97-AF65-F5344CB8AC3E}">
        <p14:creationId xmlns:p14="http://schemas.microsoft.com/office/powerpoint/2010/main" val="312414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http://www.cem.org/blog/414/</a:t>
            </a:r>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9</a:t>
            </a:fld>
            <a:endParaRPr lang="en-US"/>
          </a:p>
        </p:txBody>
      </p:sp>
    </p:spTree>
    <p:extLst>
      <p:ext uri="{BB962C8B-B14F-4D97-AF65-F5344CB8AC3E}">
        <p14:creationId xmlns:p14="http://schemas.microsoft.com/office/powerpoint/2010/main" val="404735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https://www.gov.uk/government/publications/standard-for-teachers-professional-development</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13</a:t>
            </a:fld>
            <a:endParaRPr lang="en-US"/>
          </a:p>
        </p:txBody>
      </p:sp>
    </p:spTree>
    <p:extLst>
      <p:ext uri="{BB962C8B-B14F-4D97-AF65-F5344CB8AC3E}">
        <p14:creationId xmlns:p14="http://schemas.microsoft.com/office/powerpoint/2010/main" val="58440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S PGothic" pitchFamily="34" charset="-128"/>
                <a:cs typeface="ＭＳ Ｐゴシック" charset="0"/>
              </a:rPr>
              <a:t>Tschannen</a:t>
            </a:r>
            <a:r>
              <a:rPr lang="en-GB" sz="1200" kern="1200" dirty="0" smtClean="0">
                <a:solidFill>
                  <a:schemeClr val="tx1"/>
                </a:solidFill>
                <a:effectLst/>
                <a:latin typeface="Arial" charset="0"/>
                <a:ea typeface="MS PGothic" pitchFamily="34" charset="-128"/>
                <a:cs typeface="ＭＳ Ｐゴシック" charset="0"/>
              </a:rPr>
              <a:t>-Moran, M., &amp; Hoy, W. K. (2000). A multidisciplinary analysis of the nature,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S PGothic" pitchFamily="34" charset="-128"/>
                <a:cs typeface="ＭＳ Ｐゴシック" charset="0"/>
              </a:rPr>
              <a:t>meaning, and measurement of trust. </a:t>
            </a:r>
            <a:r>
              <a:rPr lang="en-GB" sz="1200" i="1" kern="1200" dirty="0" smtClean="0">
                <a:solidFill>
                  <a:schemeClr val="tx1"/>
                </a:solidFill>
                <a:effectLst/>
                <a:latin typeface="Arial" charset="0"/>
                <a:ea typeface="MS PGothic" pitchFamily="34" charset="-128"/>
                <a:cs typeface="ＭＳ Ｐゴシック" charset="0"/>
              </a:rPr>
              <a:t>Review of Educational Research</a:t>
            </a:r>
            <a:r>
              <a:rPr lang="en-GB" sz="1200" kern="1200" dirty="0" smtClean="0">
                <a:solidFill>
                  <a:schemeClr val="tx1"/>
                </a:solidFill>
                <a:effectLst/>
                <a:latin typeface="Arial" charset="0"/>
                <a:ea typeface="MS PGothic" pitchFamily="34" charset="-128"/>
                <a:cs typeface="ＭＳ Ｐゴシック" charset="0"/>
              </a:rPr>
              <a:t>, 70(4), 547-593.</a:t>
            </a:r>
          </a:p>
          <a:p>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17</a:t>
            </a:fld>
            <a:endParaRPr lang="en-US"/>
          </a:p>
        </p:txBody>
      </p:sp>
    </p:spTree>
    <p:extLst>
      <p:ext uri="{BB962C8B-B14F-4D97-AF65-F5344CB8AC3E}">
        <p14:creationId xmlns:p14="http://schemas.microsoft.com/office/powerpoint/2010/main" val="313131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Arial" charset="0"/>
                <a:ea typeface="MS PGothic" pitchFamily="34" charset="-128"/>
                <a:cs typeface="ＭＳ Ｐゴシック" charset="0"/>
              </a:rPr>
              <a:t>Deans for Impact (2016). </a:t>
            </a:r>
            <a:r>
              <a:rPr lang="en-GB" sz="1200" b="0" i="1" u="none" strike="noStrike" kern="1200" baseline="0" dirty="0" smtClean="0">
                <a:solidFill>
                  <a:schemeClr val="tx1"/>
                </a:solidFill>
                <a:latin typeface="Arial" charset="0"/>
                <a:ea typeface="MS PGothic" pitchFamily="34" charset="-128"/>
                <a:cs typeface="ＭＳ Ｐゴシック" charset="0"/>
              </a:rPr>
              <a:t>Practice with Purpose: The Emerging Science of Teacher Expertise. </a:t>
            </a:r>
            <a:r>
              <a:rPr lang="en-GB" sz="1200" b="0" i="0" u="none" strike="noStrike" kern="1200" baseline="0" dirty="0" smtClean="0">
                <a:solidFill>
                  <a:schemeClr val="tx1"/>
                </a:solidFill>
                <a:latin typeface="Arial" charset="0"/>
                <a:ea typeface="MS PGothic" pitchFamily="34" charset="-128"/>
                <a:cs typeface="ＭＳ Ｐゴシック" charset="0"/>
              </a:rPr>
              <a:t>Austin, TX: Deans for Impact </a:t>
            </a:r>
          </a:p>
          <a:p>
            <a:endParaRPr lang="en-GB" sz="1200" b="0" i="0" u="none" strike="noStrike" kern="1200" baseline="0" dirty="0" smtClean="0">
              <a:solidFill>
                <a:schemeClr val="tx1"/>
              </a:solidFill>
              <a:latin typeface="Arial" charset="0"/>
              <a:ea typeface="MS PGothic" pitchFamily="34" charset="-128"/>
              <a:cs typeface="ＭＳ Ｐゴシック" charset="0"/>
            </a:endParaRPr>
          </a:p>
          <a:p>
            <a:r>
              <a:rPr lang="en-GB" sz="1200" b="0" i="0" u="none" strike="noStrike" kern="1200" baseline="0" dirty="0" smtClean="0">
                <a:solidFill>
                  <a:schemeClr val="tx1"/>
                </a:solidFill>
                <a:latin typeface="Arial" charset="0"/>
                <a:ea typeface="MS PGothic" pitchFamily="34" charset="-128"/>
                <a:cs typeface="ＭＳ Ｐゴシック" charset="0"/>
              </a:rPr>
              <a:t>Ericsson, K. A. &amp; Pool, R. (2016). </a:t>
            </a:r>
            <a:r>
              <a:rPr lang="en-GB" sz="1200" b="0" i="1" u="none" strike="noStrike" kern="1200" baseline="0" dirty="0" smtClean="0">
                <a:solidFill>
                  <a:schemeClr val="tx1"/>
                </a:solidFill>
                <a:latin typeface="Arial" charset="0"/>
                <a:ea typeface="MS PGothic" pitchFamily="34" charset="-128"/>
                <a:cs typeface="ＭＳ Ｐゴシック" charset="0"/>
              </a:rPr>
              <a:t>Peak</a:t>
            </a:r>
            <a:r>
              <a:rPr lang="en-GB" sz="1200" b="0" i="0" u="none" strike="noStrike" kern="1200" baseline="0" dirty="0" smtClean="0">
                <a:solidFill>
                  <a:schemeClr val="tx1"/>
                </a:solidFill>
                <a:latin typeface="Arial" charset="0"/>
                <a:ea typeface="MS PGothic" pitchFamily="34" charset="-128"/>
                <a:cs typeface="ＭＳ Ｐゴシック" charset="0"/>
              </a:rPr>
              <a:t>. Boston, MA: Houghton Mifflin Harcourt.</a:t>
            </a:r>
            <a:endParaRPr lang="en-GB" dirty="0"/>
          </a:p>
        </p:txBody>
      </p:sp>
      <p:sp>
        <p:nvSpPr>
          <p:cNvPr id="4" name="Slide Number Placeholder 3"/>
          <p:cNvSpPr>
            <a:spLocks noGrp="1"/>
          </p:cNvSpPr>
          <p:nvPr>
            <p:ph type="sldNum" sz="quarter" idx="10"/>
          </p:nvPr>
        </p:nvSpPr>
        <p:spPr/>
        <p:txBody>
          <a:bodyPr/>
          <a:lstStyle/>
          <a:p>
            <a:pPr>
              <a:defRPr/>
            </a:pPr>
            <a:fld id="{93263F81-AB1F-4B51-A4CA-047E49299C68}" type="slidenum">
              <a:rPr lang="en-US" smtClean="0"/>
              <a:pPr>
                <a:defRPr/>
              </a:pPr>
              <a:t>18</a:t>
            </a:fld>
            <a:endParaRPr lang="en-US"/>
          </a:p>
        </p:txBody>
      </p:sp>
    </p:spTree>
    <p:extLst>
      <p:ext uri="{BB962C8B-B14F-4D97-AF65-F5344CB8AC3E}">
        <p14:creationId xmlns:p14="http://schemas.microsoft.com/office/powerpoint/2010/main" val="1722471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5516563"/>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cem logos\Alternative file formats\08 CEM (white cem-outline tic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7338" y="115888"/>
            <a:ext cx="33035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type="ctrTitle" sz="quarter"/>
          </p:nvPr>
        </p:nvSpPr>
        <p:spPr>
          <a:xfrm>
            <a:off x="755576" y="2276872"/>
            <a:ext cx="7632848" cy="1584176"/>
          </a:xfrm>
        </p:spPr>
        <p:txBody>
          <a:bodyPr/>
          <a:lstStyle>
            <a:lvl1pPr>
              <a:defRPr>
                <a:solidFill>
                  <a:schemeClr val="bg1"/>
                </a:solidFill>
                <a:latin typeface="+mn-lt"/>
              </a:defRPr>
            </a:lvl1pPr>
          </a:lstStyle>
          <a:p>
            <a:pPr lvl="0"/>
            <a:r>
              <a:rPr lang="en-US" noProof="0" smtClean="0"/>
              <a:t>Click to edit Master title style</a:t>
            </a:r>
            <a:endParaRPr lang="en-US" noProof="0" dirty="0" smtClean="0"/>
          </a:p>
        </p:txBody>
      </p:sp>
      <p:sp>
        <p:nvSpPr>
          <p:cNvPr id="126982" name="Rectangle 6"/>
          <p:cNvSpPr>
            <a:spLocks noGrp="1" noChangeArrowheads="1"/>
          </p:cNvSpPr>
          <p:nvPr>
            <p:ph type="subTitle" sz="quarter" idx="1"/>
          </p:nvPr>
        </p:nvSpPr>
        <p:spPr>
          <a:xfrm>
            <a:off x="755576" y="4437112"/>
            <a:ext cx="7597055" cy="744538"/>
          </a:xfrm>
        </p:spPr>
        <p:txBody>
          <a:bodyPr/>
          <a:lstStyle>
            <a:lvl1pPr marL="0" indent="0">
              <a:defRPr b="1">
                <a:solidFill>
                  <a:schemeClr val="bg1"/>
                </a:solidFill>
              </a:defRPr>
            </a:lvl1pPr>
          </a:lstStyle>
          <a:p>
            <a:pPr lvl="0"/>
            <a:r>
              <a:rPr lang="en-US" noProof="0" smtClean="0"/>
              <a:t>Click to edit Master subtitle style</a:t>
            </a:r>
            <a:endParaRPr lang="en-US" noProof="0" dirty="0" smtClean="0"/>
          </a:p>
        </p:txBody>
      </p:sp>
      <p:sp>
        <p:nvSpPr>
          <p:cNvPr id="7" name="Rectangle 2"/>
          <p:cNvSpPr>
            <a:spLocks noGrp="1" noChangeArrowheads="1"/>
          </p:cNvSpPr>
          <p:nvPr>
            <p:ph type="sldNum" sz="quarter" idx="10"/>
          </p:nvPr>
        </p:nvSpPr>
        <p:spPr>
          <a:xfrm>
            <a:off x="6553200" y="6245225"/>
            <a:ext cx="2133600" cy="476250"/>
          </a:xfrm>
        </p:spPr>
        <p:txBody>
          <a:bodyPr/>
          <a:lstStyle>
            <a:lvl1pPr>
              <a:defRPr smtClean="0"/>
            </a:lvl1pPr>
          </a:lstStyle>
          <a:p>
            <a:pPr>
              <a:defRPr/>
            </a:pPr>
            <a:fld id="{27BB49CB-6F09-4D0E-89AC-31683FA3456E}" type="slidenum">
              <a:rPr lang="en-US"/>
              <a:pPr>
                <a:defRPr/>
              </a:pPr>
              <a:t>‹#›</a:t>
            </a:fld>
            <a:endParaRPr lang="en-US"/>
          </a:p>
        </p:txBody>
      </p:sp>
    </p:spTree>
    <p:extLst>
      <p:ext uri="{BB962C8B-B14F-4D97-AF65-F5344CB8AC3E}">
        <p14:creationId xmlns:p14="http://schemas.microsoft.com/office/powerpoint/2010/main" val="9303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BAB5640-9DA8-40DF-9002-742E0A82D613}" type="slidenum">
              <a:rPr lang="en-US"/>
              <a:pPr>
                <a:defRPr/>
              </a:pPr>
              <a:t>‹#›</a:t>
            </a:fld>
            <a:endParaRPr lang="en-US"/>
          </a:p>
        </p:txBody>
      </p:sp>
    </p:spTree>
    <p:extLst>
      <p:ext uri="{BB962C8B-B14F-4D97-AF65-F5344CB8AC3E}">
        <p14:creationId xmlns:p14="http://schemas.microsoft.com/office/powerpoint/2010/main" val="78655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95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609600"/>
            <a:ext cx="5678487" cy="5195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FB232313-E69E-47A9-9C49-1883B917CA21}" type="slidenum">
              <a:rPr lang="en-US"/>
              <a:pPr>
                <a:defRPr/>
              </a:pPr>
              <a:t>‹#›</a:t>
            </a:fld>
            <a:endParaRPr lang="en-US"/>
          </a:p>
        </p:txBody>
      </p:sp>
    </p:spTree>
    <p:extLst>
      <p:ext uri="{BB962C8B-B14F-4D97-AF65-F5344CB8AC3E}">
        <p14:creationId xmlns:p14="http://schemas.microsoft.com/office/powerpoint/2010/main" val="1069472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989138"/>
            <a:ext cx="7772400" cy="3816350"/>
          </a:xfrm>
        </p:spPr>
        <p:txBody>
          <a:bodyPr/>
          <a:lstStyle/>
          <a:p>
            <a:pPr lvl="0"/>
            <a:r>
              <a:rPr lang="en-US" noProof="0" smtClean="0"/>
              <a:t>Click icon to add table</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6A63FD46-EB12-4CB1-962C-48781B94C5A2}" type="slidenum">
              <a:rPr lang="en-US"/>
              <a:pPr>
                <a:defRPr/>
              </a:pPr>
              <a:t>‹#›</a:t>
            </a:fld>
            <a:endParaRPr lang="en-US"/>
          </a:p>
        </p:txBody>
      </p:sp>
    </p:spTree>
    <p:extLst>
      <p:ext uri="{BB962C8B-B14F-4D97-AF65-F5344CB8AC3E}">
        <p14:creationId xmlns:p14="http://schemas.microsoft.com/office/powerpoint/2010/main" val="152325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84213" y="1844824"/>
            <a:ext cx="7772400" cy="3960664"/>
          </a:xfrm>
        </p:spPr>
        <p:txBody>
          <a:bodyPr/>
          <a:lstStyle>
            <a:lvl1pPr marL="457200" indent="-457200">
              <a:buFont typeface="Wingdings" pitchFamily="2" charset="2"/>
              <a:buChar cha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B8CE7F47-FE1A-48F9-9977-E098381F23D1}" type="slidenum">
              <a:rPr lang="en-US"/>
              <a:pPr>
                <a:defRPr/>
              </a:pPr>
              <a:t>‹#›</a:t>
            </a:fld>
            <a:endParaRPr lang="en-US"/>
          </a:p>
        </p:txBody>
      </p:sp>
    </p:spTree>
    <p:extLst>
      <p:ext uri="{BB962C8B-B14F-4D97-AF65-F5344CB8AC3E}">
        <p14:creationId xmlns:p14="http://schemas.microsoft.com/office/powerpoint/2010/main" val="190952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smtClean="0"/>
            </a:lvl1pPr>
          </a:lstStyle>
          <a:p>
            <a:pPr>
              <a:defRPr/>
            </a:pPr>
            <a:fld id="{EC65F98A-EE3A-40E7-B8DF-E462FAD71960}" type="slidenum">
              <a:rPr lang="en-US"/>
              <a:pPr>
                <a:defRPr/>
              </a:pPr>
              <a:t>‹#›</a:t>
            </a:fld>
            <a:endParaRPr lang="en-US"/>
          </a:p>
        </p:txBody>
      </p:sp>
    </p:spTree>
    <p:extLst>
      <p:ext uri="{BB962C8B-B14F-4D97-AF65-F5344CB8AC3E}">
        <p14:creationId xmlns:p14="http://schemas.microsoft.com/office/powerpoint/2010/main" val="38779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9330AE0-9927-4D9C-AEE3-F952C8D787BF}" type="slidenum">
              <a:rPr lang="en-US"/>
              <a:pPr>
                <a:defRPr/>
              </a:pPr>
              <a:t>‹#›</a:t>
            </a:fld>
            <a:endParaRPr lang="en-US"/>
          </a:p>
        </p:txBody>
      </p:sp>
    </p:spTree>
    <p:extLst>
      <p:ext uri="{BB962C8B-B14F-4D97-AF65-F5344CB8AC3E}">
        <p14:creationId xmlns:p14="http://schemas.microsoft.com/office/powerpoint/2010/main" val="192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7809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7544" y="11247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281339"/>
          </a:xfrm>
        </p:spPr>
        <p:txBody>
          <a:bodyPr/>
          <a:lstStyle>
            <a:lvl1pPr marL="342900" indent="-342900">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5369" y="11247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44824"/>
            <a:ext cx="4041775" cy="4281339"/>
          </a:xfrm>
        </p:spPr>
        <p:txBody>
          <a:bodyPr/>
          <a:lstStyle>
            <a:lvl1pPr>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dt" sz="half" idx="10"/>
          </p:nvPr>
        </p:nvSpPr>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6AECE814-C2DC-45CE-93EA-D4C220B08F56}" type="slidenum">
              <a:rPr lang="en-US"/>
              <a:pPr>
                <a:defRPr/>
              </a:pPr>
              <a:t>‹#›</a:t>
            </a:fld>
            <a:endParaRPr lang="en-US"/>
          </a:p>
        </p:txBody>
      </p:sp>
    </p:spTree>
    <p:extLst>
      <p:ext uri="{BB962C8B-B14F-4D97-AF65-F5344CB8AC3E}">
        <p14:creationId xmlns:p14="http://schemas.microsoft.com/office/powerpoint/2010/main" val="7431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p:txBody>
          <a:bodyPr/>
          <a:lstStyle>
            <a:lvl1pPr>
              <a:defRPr/>
            </a:lvl1pPr>
          </a:lstStyle>
          <a:p>
            <a:pPr>
              <a:defRPr/>
            </a:pPr>
            <a:endParaRPr lang="en-US"/>
          </a:p>
        </p:txBody>
      </p:sp>
      <p:sp>
        <p:nvSpPr>
          <p:cNvPr id="4"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8"/>
          <p:cNvSpPr>
            <a:spLocks noGrp="1" noChangeArrowheads="1"/>
          </p:cNvSpPr>
          <p:nvPr>
            <p:ph type="sldNum" sz="quarter" idx="12"/>
          </p:nvPr>
        </p:nvSpPr>
        <p:spPr/>
        <p:txBody>
          <a:bodyPr/>
          <a:lstStyle>
            <a:lvl1pPr>
              <a:defRPr smtClean="0"/>
            </a:lvl1pPr>
          </a:lstStyle>
          <a:p>
            <a:pPr>
              <a:defRPr/>
            </a:pPr>
            <a:fld id="{A3038223-DECD-4EC9-9F4B-7F71D767292E}" type="slidenum">
              <a:rPr lang="en-US"/>
              <a:pPr>
                <a:defRPr/>
              </a:pPr>
              <a:t>‹#›</a:t>
            </a:fld>
            <a:endParaRPr lang="en-US"/>
          </a:p>
        </p:txBody>
      </p:sp>
    </p:spTree>
    <p:extLst>
      <p:ext uri="{BB962C8B-B14F-4D97-AF65-F5344CB8AC3E}">
        <p14:creationId xmlns:p14="http://schemas.microsoft.com/office/powerpoint/2010/main" val="187172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p>
        </p:txBody>
      </p:sp>
      <p:sp>
        <p:nvSpPr>
          <p:cNvPr id="3"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4" name="Rectangle 8"/>
          <p:cNvSpPr>
            <a:spLocks noGrp="1" noChangeArrowheads="1"/>
          </p:cNvSpPr>
          <p:nvPr>
            <p:ph type="sldNum" sz="quarter" idx="12"/>
          </p:nvPr>
        </p:nvSpPr>
        <p:spPr/>
        <p:txBody>
          <a:bodyPr/>
          <a:lstStyle>
            <a:lvl1pPr>
              <a:defRPr smtClean="0"/>
            </a:lvl1pPr>
          </a:lstStyle>
          <a:p>
            <a:pPr>
              <a:defRPr/>
            </a:pPr>
            <a:fld id="{FAC4787A-4008-4335-9C24-D5BB6A74119F}" type="slidenum">
              <a:rPr lang="en-US"/>
              <a:pPr>
                <a:defRPr/>
              </a:pPr>
              <a:t>‹#›</a:t>
            </a:fld>
            <a:endParaRPr lang="en-US"/>
          </a:p>
        </p:txBody>
      </p:sp>
    </p:spTree>
    <p:extLst>
      <p:ext uri="{BB962C8B-B14F-4D97-AF65-F5344CB8AC3E}">
        <p14:creationId xmlns:p14="http://schemas.microsoft.com/office/powerpoint/2010/main" val="265164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2D3364FD-A49C-4D3E-8965-9CF90CEE5D9F}" type="slidenum">
              <a:rPr lang="en-US"/>
              <a:pPr>
                <a:defRPr/>
              </a:pPr>
              <a:t>‹#›</a:t>
            </a:fld>
            <a:endParaRPr lang="en-US"/>
          </a:p>
        </p:txBody>
      </p:sp>
    </p:spTree>
    <p:extLst>
      <p:ext uri="{BB962C8B-B14F-4D97-AF65-F5344CB8AC3E}">
        <p14:creationId xmlns:p14="http://schemas.microsoft.com/office/powerpoint/2010/main" val="23798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smtClean="0"/>
            </a:lvl1pPr>
          </a:lstStyle>
          <a:p>
            <a:pPr>
              <a:defRPr/>
            </a:pPr>
            <a:fld id="{B50510A3-9DA2-4580-8E5A-7565003A241B}" type="slidenum">
              <a:rPr lang="en-US"/>
              <a:pPr>
                <a:defRPr/>
              </a:pPr>
              <a:t>‹#›</a:t>
            </a:fld>
            <a:endParaRPr lang="en-US"/>
          </a:p>
        </p:txBody>
      </p:sp>
    </p:spTree>
    <p:extLst>
      <p:ext uri="{BB962C8B-B14F-4D97-AF65-F5344CB8AC3E}">
        <p14:creationId xmlns:p14="http://schemas.microsoft.com/office/powerpoint/2010/main" val="221711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0825" cy="6873875"/>
          </a:xfrm>
          <a:prstGeom prst="rect">
            <a:avLst/>
          </a:prstGeom>
          <a:solidFill>
            <a:srgbClr val="66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663366"/>
                </a:solidFill>
              </a:rPr>
              <a:t>∂</a:t>
            </a:r>
          </a:p>
        </p:txBody>
      </p:sp>
      <p:sp>
        <p:nvSpPr>
          <p:cNvPr id="125955" name="Rectangle 3"/>
          <p:cNvSpPr>
            <a:spLocks noChangeArrowheads="1"/>
          </p:cNvSpPr>
          <p:nvPr/>
        </p:nvSpPr>
        <p:spPr bwMode="auto">
          <a:xfrm>
            <a:off x="107950" y="107950"/>
            <a:ext cx="8924925" cy="6657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a:solidFill>
                <a:srgbClr val="663366"/>
              </a:solidFill>
              <a:ea typeface="ＭＳ Ｐゴシック" charset="0"/>
            </a:endParaRPr>
          </a:p>
        </p:txBody>
      </p:sp>
      <p:sp>
        <p:nvSpPr>
          <p:cNvPr id="125956" name="Rectangle 4"/>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Heading style</a:t>
            </a:r>
          </a:p>
        </p:txBody>
      </p:sp>
      <p:sp>
        <p:nvSpPr>
          <p:cNvPr id="125957" name="Rectangle 5"/>
          <p:cNvSpPr>
            <a:spLocks noGrp="1" noChangeArrowheads="1"/>
          </p:cNvSpPr>
          <p:nvPr>
            <p:ph type="body" idx="1"/>
          </p:nvPr>
        </p:nvSpPr>
        <p:spPr bwMode="auto">
          <a:xfrm>
            <a:off x="684213" y="1989138"/>
            <a:ext cx="7772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595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ea typeface="ＭＳ Ｐゴシック" charset="0"/>
                <a:cs typeface="+mn-cs"/>
              </a:defRPr>
            </a:lvl1pPr>
          </a:lstStyle>
          <a:p>
            <a:pPr>
              <a:defRPr/>
            </a:pPr>
            <a:endParaRPr lang="en-US"/>
          </a:p>
        </p:txBody>
      </p:sp>
      <p:sp>
        <p:nvSpPr>
          <p:cNvPr id="125960" name="Rectangle 8"/>
          <p:cNvSpPr>
            <a:spLocks noGrp="1" noChangeArrowheads="1"/>
          </p:cNvSpPr>
          <p:nvPr>
            <p:ph type="sldNum" sz="quarter" idx="4"/>
          </p:nvPr>
        </p:nvSpPr>
        <p:spPr bwMode="auto">
          <a:xfrm>
            <a:off x="3849688" y="6275388"/>
            <a:ext cx="19050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AC3F4881-37B4-4727-BDA1-C4F696BB1AD9}" type="slidenum">
              <a:rPr lang="en-US"/>
              <a:pPr>
                <a:defRPr/>
              </a:pPr>
              <a:t>‹#›</a:t>
            </a:fld>
            <a:endParaRPr lang="en-US"/>
          </a:p>
        </p:txBody>
      </p:sp>
      <p:sp>
        <p:nvSpPr>
          <p:cNvPr id="1032" name="Rectangle 9"/>
          <p:cNvSpPr>
            <a:spLocks noChangeArrowheads="1"/>
          </p:cNvSpPr>
          <p:nvPr/>
        </p:nvSpPr>
        <p:spPr bwMode="auto">
          <a:xfrm>
            <a:off x="790575" y="611188"/>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z="4400">
              <a:solidFill>
                <a:schemeClr val="bg1"/>
              </a:solidFill>
            </a:endParaRPr>
          </a:p>
        </p:txBody>
      </p:sp>
      <p:sp>
        <p:nvSpPr>
          <p:cNvPr id="1033" name="Rectangle 10"/>
          <p:cNvSpPr>
            <a:spLocks noChangeArrowheads="1"/>
          </p:cNvSpPr>
          <p:nvPr/>
        </p:nvSpPr>
        <p:spPr bwMode="auto">
          <a:xfrm>
            <a:off x="790575" y="1798638"/>
            <a:ext cx="8024813" cy="381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1800" b="1">
              <a:solidFill>
                <a:schemeClr val="bg1"/>
              </a:solidFill>
              <a:latin typeface="Arial" pitchFamily="34" charset="0"/>
            </a:endParaRPr>
          </a:p>
        </p:txBody>
      </p:sp>
      <p:pic>
        <p:nvPicPr>
          <p:cNvPr id="1034"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5843588"/>
            <a:ext cx="1943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8663" y="5665788"/>
            <a:ext cx="16525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ftr="0" dt="0"/>
  <p:txStyles>
    <p:titleStyle>
      <a:lvl1pPr algn="l" rtl="0" eaLnBrk="1" fontAlgn="base" hangingPunct="1">
        <a:spcBef>
          <a:spcPct val="0"/>
        </a:spcBef>
        <a:spcAft>
          <a:spcPct val="0"/>
        </a:spcAft>
        <a:defRPr sz="4400">
          <a:solidFill>
            <a:srgbClr val="663366"/>
          </a:solidFill>
          <a:latin typeface="+mj-lt"/>
          <a:ea typeface="MS PGothic" pitchFamily="34" charset="-128"/>
          <a:cs typeface="ＭＳ Ｐゴシック" charset="0"/>
        </a:defRPr>
      </a:lvl1pPr>
      <a:lvl2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2pPr>
      <a:lvl3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3pPr>
      <a:lvl4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4pPr>
      <a:lvl5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5pPr>
      <a:lvl6pPr marL="457200" algn="l" rtl="0" eaLnBrk="1" fontAlgn="base" hangingPunct="1">
        <a:spcBef>
          <a:spcPct val="0"/>
        </a:spcBef>
        <a:spcAft>
          <a:spcPct val="0"/>
        </a:spcAft>
        <a:defRPr sz="4400">
          <a:solidFill>
            <a:srgbClr val="663366"/>
          </a:solidFill>
          <a:latin typeface="Times" charset="0"/>
          <a:ea typeface="ＭＳ Ｐゴシック" charset="0"/>
        </a:defRPr>
      </a:lvl6pPr>
      <a:lvl7pPr marL="914400" algn="l" rtl="0" eaLnBrk="1" fontAlgn="base" hangingPunct="1">
        <a:spcBef>
          <a:spcPct val="0"/>
        </a:spcBef>
        <a:spcAft>
          <a:spcPct val="0"/>
        </a:spcAft>
        <a:defRPr sz="4400">
          <a:solidFill>
            <a:srgbClr val="663366"/>
          </a:solidFill>
          <a:latin typeface="Times" charset="0"/>
          <a:ea typeface="ＭＳ Ｐゴシック" charset="0"/>
        </a:defRPr>
      </a:lvl7pPr>
      <a:lvl8pPr marL="1371600" algn="l" rtl="0" eaLnBrk="1" fontAlgn="base" hangingPunct="1">
        <a:spcBef>
          <a:spcPct val="0"/>
        </a:spcBef>
        <a:spcAft>
          <a:spcPct val="0"/>
        </a:spcAft>
        <a:defRPr sz="4400">
          <a:solidFill>
            <a:srgbClr val="663366"/>
          </a:solidFill>
          <a:latin typeface="Times" charset="0"/>
          <a:ea typeface="ＭＳ Ｐゴシック" charset="0"/>
        </a:defRPr>
      </a:lvl8pPr>
      <a:lvl9pPr marL="1828800" algn="l" rtl="0" eaLnBrk="1" fontAlgn="base" hangingPunct="1">
        <a:spcBef>
          <a:spcPct val="0"/>
        </a:spcBef>
        <a:spcAft>
          <a:spcPct val="0"/>
        </a:spcAft>
        <a:defRPr sz="4400">
          <a:solidFill>
            <a:srgbClr val="663366"/>
          </a:solidFill>
          <a:latin typeface="Times" charset="0"/>
          <a:ea typeface="ＭＳ Ｐゴシック" charset="0"/>
        </a:defRPr>
      </a:lvl9pPr>
    </p:titleStyle>
    <p:bodyStyle>
      <a:lvl1pPr marL="342900" indent="-342900" algn="l" rtl="0" eaLnBrk="1" fontAlgn="base" hangingPunct="1">
        <a:spcBef>
          <a:spcPct val="20000"/>
        </a:spcBef>
        <a:spcAft>
          <a:spcPct val="0"/>
        </a:spcAft>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2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2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ducationendowmentfoundation.org.uk/tool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684212" y="2132856"/>
            <a:ext cx="8459787" cy="2159745"/>
          </a:xfrm>
        </p:spPr>
        <p:txBody>
          <a:bodyPr>
            <a:noAutofit/>
          </a:bodyPr>
          <a:lstStyle/>
          <a:p>
            <a:pPr>
              <a:defRPr/>
            </a:pPr>
            <a:r>
              <a:rPr lang="en-GB" sz="6000" dirty="0"/>
              <a:t>A Vision for Enhanced Professionalism</a:t>
            </a:r>
            <a:endParaRPr lang="en-GB" sz="2000" dirty="0" smtClean="0"/>
          </a:p>
        </p:txBody>
      </p:sp>
      <p:sp>
        <p:nvSpPr>
          <p:cNvPr id="3" name="Subtitle 2"/>
          <p:cNvSpPr>
            <a:spLocks noGrp="1"/>
          </p:cNvSpPr>
          <p:nvPr>
            <p:ph type="subTitle" sz="quarter" idx="1"/>
          </p:nvPr>
        </p:nvSpPr>
        <p:spPr>
          <a:xfrm>
            <a:off x="755650" y="4437111"/>
            <a:ext cx="7596188" cy="1079451"/>
          </a:xfrm>
        </p:spPr>
        <p:txBody>
          <a:bodyPr/>
          <a:lstStyle/>
          <a:p>
            <a:pPr>
              <a:defRPr/>
            </a:pPr>
            <a:r>
              <a:rPr lang="en-GB" sz="2400" b="0" dirty="0" smtClean="0"/>
              <a:t>Robert Coe</a:t>
            </a:r>
          </a:p>
          <a:p>
            <a:r>
              <a:rPr lang="en-GB" b="0" dirty="0" smtClean="0"/>
              <a:t>Chartered College of Teaching, 16 Feb 2017</a:t>
            </a:r>
            <a:endParaRPr lang="en-GB" b="0" dirty="0"/>
          </a:p>
        </p:txBody>
      </p:sp>
      <p:pic>
        <p:nvPicPr>
          <p:cNvPr id="4" name="Picture 2"/>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ackgroundRemoval t="10000" b="90000" l="10000" r="90000">
                        <a14:foregroundMark x1="32667" y1="43667" x2="54667" y2="52000"/>
                        <a14:foregroundMark x1="45667" y1="53000" x2="49000" y2="61333"/>
                      </a14:backgroundRemoval>
                    </a14:imgEffect>
                  </a14:imgLayer>
                </a14:imgProps>
              </a:ext>
              <a:ext uri="{28A0092B-C50C-407E-A947-70E740481C1C}">
                <a14:useLocalDpi xmlns:a14="http://schemas.microsoft.com/office/drawing/2010/main" val="0"/>
              </a:ext>
            </a:extLst>
          </a:blip>
          <a:srcRect/>
          <a:stretch>
            <a:fillRect/>
          </a:stretch>
        </p:blipFill>
        <p:spPr bwMode="auto">
          <a:xfrm>
            <a:off x="5720680" y="236662"/>
            <a:ext cx="636662" cy="636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56176" y="260648"/>
            <a:ext cx="1867819" cy="523220"/>
          </a:xfrm>
          <a:prstGeom prst="rect">
            <a:avLst/>
          </a:prstGeom>
        </p:spPr>
        <p:txBody>
          <a:bodyPr wrap="none">
            <a:spAutoFit/>
          </a:bodyPr>
          <a:lstStyle/>
          <a:p>
            <a:r>
              <a:rPr lang="en-GB" sz="2800" dirty="0">
                <a:solidFill>
                  <a:schemeClr val="bg1"/>
                </a:solidFill>
                <a:latin typeface="+mn-lt"/>
              </a:rPr>
              <a:t>@</a:t>
            </a:r>
            <a:r>
              <a:rPr lang="en-GB" sz="2800" dirty="0" err="1">
                <a:solidFill>
                  <a:schemeClr val="bg1"/>
                </a:solidFill>
                <a:latin typeface="+mn-lt"/>
              </a:rPr>
              <a:t>ProfCoe</a:t>
            </a:r>
            <a:endParaRPr lang="en-GB" sz="2800" dirty="0">
              <a:latin typeface="+mn-lt"/>
            </a:endParaRPr>
          </a:p>
        </p:txBody>
      </p:sp>
    </p:spTree>
    <p:extLst>
      <p:ext uri="{BB962C8B-B14F-4D97-AF65-F5344CB8AC3E}">
        <p14:creationId xmlns:p14="http://schemas.microsoft.com/office/powerpoint/2010/main" val="1742278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The #1 fact about ‘what works’:</a:t>
            </a:r>
          </a:p>
          <a:p>
            <a:pPr marL="0" indent="0">
              <a:buNone/>
            </a:pPr>
            <a:endParaRPr lang="en-GB" dirty="0"/>
          </a:p>
          <a:p>
            <a:pPr marL="0" indent="0">
              <a:buNone/>
            </a:pPr>
            <a:r>
              <a:rPr lang="en-GB" sz="6000" dirty="0" smtClean="0"/>
              <a:t>It doesn’t always work</a:t>
            </a:r>
            <a:endParaRPr lang="en-GB" sz="60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10</a:t>
            </a:fld>
            <a:endParaRPr lang="en-US"/>
          </a:p>
        </p:txBody>
      </p:sp>
    </p:spTree>
    <p:extLst>
      <p:ext uri="{BB962C8B-B14F-4D97-AF65-F5344CB8AC3E}">
        <p14:creationId xmlns:p14="http://schemas.microsoft.com/office/powerpoint/2010/main" val="272075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 if you follow the evidence, it may not work, so</a:t>
            </a:r>
            <a:endParaRPr lang="en-GB" dirty="0"/>
          </a:p>
        </p:txBody>
      </p:sp>
      <p:sp>
        <p:nvSpPr>
          <p:cNvPr id="3" name="Content Placeholder 2"/>
          <p:cNvSpPr>
            <a:spLocks noGrp="1"/>
          </p:cNvSpPr>
          <p:nvPr>
            <p:ph idx="1"/>
          </p:nvPr>
        </p:nvSpPr>
        <p:spPr/>
        <p:txBody>
          <a:bodyPr/>
          <a:lstStyle/>
          <a:p>
            <a:r>
              <a:rPr lang="en-GB" dirty="0" smtClean="0"/>
              <a:t>Monitor</a:t>
            </a:r>
          </a:p>
          <a:p>
            <a:pPr lvl="1"/>
            <a:r>
              <a:rPr lang="en-GB" dirty="0" smtClean="0"/>
              <a:t>Routine, on-going, real-time collection of data</a:t>
            </a:r>
          </a:p>
          <a:p>
            <a:pPr lvl="1"/>
            <a:r>
              <a:rPr lang="en-GB" dirty="0" smtClean="0"/>
              <a:t>Analysis and evaluation to see what seems to be working </a:t>
            </a:r>
          </a:p>
          <a:p>
            <a:pPr lvl="1"/>
            <a:r>
              <a:rPr lang="en-GB" dirty="0" smtClean="0"/>
              <a:t>Feedback into processes</a:t>
            </a:r>
          </a:p>
          <a:p>
            <a:r>
              <a:rPr lang="en-GB" dirty="0" smtClean="0"/>
              <a:t>Evaluate</a:t>
            </a:r>
          </a:p>
          <a:p>
            <a:pPr lvl="1"/>
            <a:r>
              <a:rPr lang="en-GB" dirty="0" smtClean="0"/>
              <a:t>For interventions, changes, investments</a:t>
            </a:r>
          </a:p>
          <a:p>
            <a:pPr lvl="1"/>
            <a:r>
              <a:rPr lang="en-GB" dirty="0" smtClean="0"/>
              <a:t>Is the impact worth the cost?</a:t>
            </a:r>
          </a:p>
          <a:p>
            <a:pPr lvl="1"/>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11</a:t>
            </a:fld>
            <a:endParaRPr lang="en-US"/>
          </a:p>
        </p:txBody>
      </p:sp>
    </p:spTree>
    <p:extLst>
      <p:ext uri="{BB962C8B-B14F-4D97-AF65-F5344CB8AC3E}">
        <p14:creationId xmlns:p14="http://schemas.microsoft.com/office/powerpoint/2010/main" val="75770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755576" y="2276872"/>
            <a:ext cx="7632848" cy="1872208"/>
          </a:xfrm>
        </p:spPr>
        <p:txBody>
          <a:bodyPr/>
          <a:lstStyle/>
          <a:p>
            <a:r>
              <a:rPr lang="en-GB" dirty="0"/>
              <a:t>Professional development </a:t>
            </a:r>
          </a:p>
        </p:txBody>
      </p:sp>
      <p:sp>
        <p:nvSpPr>
          <p:cNvPr id="6" name="Subtitle 5"/>
          <p:cNvSpPr>
            <a:spLocks noGrp="1"/>
          </p:cNvSpPr>
          <p:nvPr>
            <p:ph type="subTitle" sz="quarter" idx="1"/>
          </p:nvPr>
        </p:nvSpPr>
        <p:spPr/>
        <p:txBody>
          <a:bodyPr/>
          <a:lstStyle/>
          <a:p>
            <a:r>
              <a:rPr lang="en-GB" sz="2800" b="0" dirty="0"/>
              <a:t>Every teacher better every year</a:t>
            </a:r>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12</a:t>
            </a:fld>
            <a:endParaRPr lang="en-US"/>
          </a:p>
        </p:txBody>
      </p:sp>
    </p:spTree>
    <p:extLst>
      <p:ext uri="{BB962C8B-B14F-4D97-AF65-F5344CB8AC3E}">
        <p14:creationId xmlns:p14="http://schemas.microsoft.com/office/powerpoint/2010/main" val="83063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13</a:t>
            </a:fld>
            <a:endParaRPr lang="en-US"/>
          </a:p>
        </p:txBody>
      </p:sp>
      <p:pic>
        <p:nvPicPr>
          <p:cNvPr id="5" name="Picture 4"/>
          <p:cNvPicPr>
            <a:picLocks noChangeAspect="1"/>
          </p:cNvPicPr>
          <p:nvPr/>
        </p:nvPicPr>
        <p:blipFill>
          <a:blip r:embed="rId3"/>
          <a:stretch>
            <a:fillRect/>
          </a:stretch>
        </p:blipFill>
        <p:spPr>
          <a:xfrm>
            <a:off x="2195736" y="836712"/>
            <a:ext cx="3770706" cy="52966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a:off x="107504" y="172750"/>
            <a:ext cx="8908504" cy="369332"/>
          </a:xfrm>
          <a:prstGeom prst="rect">
            <a:avLst/>
          </a:prstGeom>
          <a:solidFill>
            <a:srgbClr val="FFFFFF">
              <a:alpha val="69020"/>
            </a:srgbClr>
          </a:solidFill>
        </p:spPr>
        <p:txBody>
          <a:bodyPr wrap="square">
            <a:spAutoFit/>
          </a:bodyPr>
          <a:lstStyle/>
          <a:p>
            <a:pPr algn="ctr"/>
            <a:r>
              <a:rPr lang="en-GB" sz="1800" dirty="0">
                <a:latin typeface="+mn-lt"/>
                <a:ea typeface="Tahoma" panose="020B0604030504040204" pitchFamily="34" charset="0"/>
                <a:cs typeface="Tahoma" panose="020B0604030504040204" pitchFamily="34" charset="0"/>
              </a:rPr>
              <a:t>www.gov.uk/government/publications/standard-for-teachers-professional-development</a:t>
            </a:r>
          </a:p>
        </p:txBody>
      </p:sp>
    </p:spTree>
    <p:extLst>
      <p:ext uri="{BB962C8B-B14F-4D97-AF65-F5344CB8AC3E}">
        <p14:creationId xmlns:p14="http://schemas.microsoft.com/office/powerpoint/2010/main" val="2799819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584176"/>
          </a:xfrm>
        </p:spPr>
        <p:txBody>
          <a:bodyPr/>
          <a:lstStyle/>
          <a:p>
            <a:r>
              <a:rPr lang="en-GB" dirty="0" smtClean="0"/>
              <a:t>What do we know about teachers’ professional learning?</a:t>
            </a:r>
            <a:endParaRPr lang="en-GB" dirty="0"/>
          </a:p>
        </p:txBody>
      </p:sp>
      <p:sp>
        <p:nvSpPr>
          <p:cNvPr id="3" name="Content Placeholder 2"/>
          <p:cNvSpPr>
            <a:spLocks noGrp="1"/>
          </p:cNvSpPr>
          <p:nvPr>
            <p:ph idx="1"/>
          </p:nvPr>
        </p:nvSpPr>
        <p:spPr>
          <a:xfrm>
            <a:off x="684213" y="2348880"/>
            <a:ext cx="7772400" cy="3456608"/>
          </a:xfrm>
        </p:spPr>
        <p:txBody>
          <a:bodyPr/>
          <a:lstStyle/>
          <a:p>
            <a:pPr marL="0" indent="0">
              <a:buNone/>
            </a:pPr>
            <a:r>
              <a:rPr lang="en-GB" dirty="0" smtClean="0"/>
              <a:t>Three types of requirement</a:t>
            </a:r>
          </a:p>
          <a:p>
            <a:pPr marL="800100" lvl="1" indent="-514350">
              <a:buFont typeface="+mj-lt"/>
              <a:buAutoNum type="arabicPeriod"/>
            </a:pPr>
            <a:r>
              <a:rPr lang="en-GB" sz="2800" dirty="0" smtClean="0"/>
              <a:t>Mostly, teachers learn the same way as other people</a:t>
            </a:r>
          </a:p>
          <a:p>
            <a:pPr marL="800100" lvl="1" indent="-514350">
              <a:buFont typeface="+mj-lt"/>
              <a:buAutoNum type="arabicPeriod"/>
            </a:pPr>
            <a:r>
              <a:rPr lang="en-GB" sz="2800" dirty="0" smtClean="0"/>
              <a:t>There are some important things that are specific to learning to </a:t>
            </a:r>
            <a:r>
              <a:rPr lang="en-GB" sz="2800" i="1" dirty="0" smtClean="0"/>
              <a:t>teach</a:t>
            </a:r>
          </a:p>
          <a:p>
            <a:pPr marL="800100" lvl="1" indent="-514350">
              <a:buFont typeface="+mj-lt"/>
              <a:buAutoNum type="arabicPeriod"/>
            </a:pPr>
            <a:r>
              <a:rPr lang="en-GB" sz="2800" dirty="0" smtClean="0"/>
              <a:t>The learning environment also matters: school culture and leadership</a:t>
            </a:r>
            <a:endParaRPr lang="en-GB" sz="28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14</a:t>
            </a:fld>
            <a:endParaRPr lang="en-US"/>
          </a:p>
        </p:txBody>
      </p:sp>
    </p:spTree>
    <p:extLst>
      <p:ext uri="{BB962C8B-B14F-4D97-AF65-F5344CB8AC3E}">
        <p14:creationId xmlns:p14="http://schemas.microsoft.com/office/powerpoint/2010/main" val="9673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864096"/>
          </a:xfrm>
        </p:spPr>
        <p:txBody>
          <a:bodyPr/>
          <a:lstStyle/>
          <a:p>
            <a:r>
              <a:rPr lang="en-GB" dirty="0" smtClean="0"/>
              <a:t>All good learning &amp; teaching …</a:t>
            </a:r>
            <a:endParaRPr lang="en-GB" dirty="0"/>
          </a:p>
        </p:txBody>
      </p:sp>
      <p:sp>
        <p:nvSpPr>
          <p:cNvPr id="3" name="Content Placeholder 2"/>
          <p:cNvSpPr>
            <a:spLocks noGrp="1"/>
          </p:cNvSpPr>
          <p:nvPr>
            <p:ph idx="1"/>
          </p:nvPr>
        </p:nvSpPr>
        <p:spPr>
          <a:xfrm>
            <a:off x="684213" y="1547664"/>
            <a:ext cx="7772400" cy="4257824"/>
          </a:xfrm>
        </p:spPr>
        <p:txBody>
          <a:bodyPr>
            <a:normAutofit lnSpcReduction="10000"/>
          </a:bodyPr>
          <a:lstStyle/>
          <a:p>
            <a:r>
              <a:rPr lang="en-GB" dirty="0" smtClean="0"/>
              <a:t>Takes you from where you are at</a:t>
            </a:r>
          </a:p>
          <a:p>
            <a:r>
              <a:rPr lang="en-GB" dirty="0" smtClean="0"/>
              <a:t>Is clear what success looks like</a:t>
            </a:r>
          </a:p>
          <a:p>
            <a:r>
              <a:rPr lang="en-GB" dirty="0" smtClean="0"/>
              <a:t>Creates challenging expectations</a:t>
            </a:r>
          </a:p>
          <a:p>
            <a:r>
              <a:rPr lang="en-GB" dirty="0" smtClean="0"/>
              <a:t>Assesses and feeds back on the gap</a:t>
            </a:r>
          </a:p>
          <a:p>
            <a:r>
              <a:rPr lang="en-GB" dirty="0" smtClean="0"/>
              <a:t>Requires exposition and guidance from an expert</a:t>
            </a:r>
          </a:p>
          <a:p>
            <a:r>
              <a:rPr lang="en-GB" dirty="0" smtClean="0"/>
              <a:t>Requires a coaching &amp; mentoring role</a:t>
            </a:r>
          </a:p>
          <a:p>
            <a:r>
              <a:rPr lang="en-GB" dirty="0" smtClean="0"/>
              <a:t>Benefits from peer support</a:t>
            </a:r>
          </a:p>
          <a:p>
            <a:r>
              <a:rPr lang="en-GB" dirty="0" smtClean="0"/>
              <a:t>Requires trust: ‘OK to fail’</a:t>
            </a:r>
          </a:p>
          <a:p>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15</a:t>
            </a:fld>
            <a:endParaRPr lang="en-US"/>
          </a:p>
        </p:txBody>
      </p:sp>
    </p:spTree>
    <p:extLst>
      <p:ext uri="{BB962C8B-B14F-4D97-AF65-F5344CB8AC3E}">
        <p14:creationId xmlns:p14="http://schemas.microsoft.com/office/powerpoint/2010/main" val="392783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for learning </a:t>
            </a:r>
            <a:r>
              <a:rPr lang="en-GB" dirty="0"/>
              <a:t>to change </a:t>
            </a:r>
            <a:r>
              <a:rPr lang="en-GB" b="1" i="1" dirty="0"/>
              <a:t>pedagogical</a:t>
            </a:r>
            <a:r>
              <a:rPr lang="en-GB" dirty="0"/>
              <a:t> </a:t>
            </a:r>
            <a:r>
              <a:rPr lang="en-GB" dirty="0" smtClean="0"/>
              <a:t>practice</a:t>
            </a:r>
            <a:endParaRPr lang="en-GB" dirty="0"/>
          </a:p>
        </p:txBody>
      </p:sp>
      <p:sp>
        <p:nvSpPr>
          <p:cNvPr id="3" name="Content Placeholder 2"/>
          <p:cNvSpPr>
            <a:spLocks noGrp="1"/>
          </p:cNvSpPr>
          <p:nvPr>
            <p:ph idx="1"/>
          </p:nvPr>
        </p:nvSpPr>
        <p:spPr/>
        <p:txBody>
          <a:bodyPr>
            <a:normAutofit lnSpcReduction="10000"/>
          </a:bodyPr>
          <a:lstStyle/>
          <a:p>
            <a:r>
              <a:rPr lang="en-GB" dirty="0" smtClean="0"/>
              <a:t>Learning aims (for teachers) must be strongly linked to learning gains (for pupils)</a:t>
            </a:r>
          </a:p>
          <a:p>
            <a:r>
              <a:rPr lang="en-GB" dirty="0" smtClean="0"/>
              <a:t>Learning aims must be evidence based</a:t>
            </a:r>
          </a:p>
          <a:p>
            <a:r>
              <a:rPr lang="en-GB" dirty="0" smtClean="0"/>
              <a:t>Learning aims must be appropriate to school/pupil context</a:t>
            </a:r>
          </a:p>
          <a:p>
            <a:r>
              <a:rPr lang="en-GB" dirty="0" smtClean="0"/>
              <a:t>Changing habits that are already established is very hard (needs time, support, feedback)</a:t>
            </a:r>
          </a:p>
          <a:p>
            <a:r>
              <a:rPr lang="en-GB" dirty="0" smtClean="0"/>
              <a:t>Pedagogy is a blend of theory (wisdom and intuition) and practice (skills and techniques)</a:t>
            </a:r>
          </a:p>
          <a:p>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16</a:t>
            </a:fld>
            <a:endParaRPr lang="en-US"/>
          </a:p>
        </p:txBody>
      </p:sp>
    </p:spTree>
    <p:extLst>
      <p:ext uri="{BB962C8B-B14F-4D97-AF65-F5344CB8AC3E}">
        <p14:creationId xmlns:p14="http://schemas.microsoft.com/office/powerpoint/2010/main" val="2541197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28" y="231924"/>
            <a:ext cx="7772400" cy="1143000"/>
          </a:xfrm>
        </p:spPr>
        <p:txBody>
          <a:bodyPr>
            <a:normAutofit fontScale="90000"/>
          </a:bodyPr>
          <a:lstStyle/>
          <a:p>
            <a:r>
              <a:rPr lang="en-GB" dirty="0" smtClean="0"/>
              <a:t>Leadership, school culture and professional learning</a:t>
            </a:r>
            <a:endParaRPr lang="en-GB" dirty="0"/>
          </a:p>
        </p:txBody>
      </p:sp>
      <p:sp>
        <p:nvSpPr>
          <p:cNvPr id="3" name="Content Placeholder 2"/>
          <p:cNvSpPr>
            <a:spLocks noGrp="1"/>
          </p:cNvSpPr>
          <p:nvPr>
            <p:ph idx="1"/>
          </p:nvPr>
        </p:nvSpPr>
        <p:spPr>
          <a:xfrm>
            <a:off x="684213" y="1628800"/>
            <a:ext cx="7772400" cy="4392488"/>
          </a:xfrm>
        </p:spPr>
        <p:txBody>
          <a:bodyPr>
            <a:normAutofit lnSpcReduction="10000"/>
          </a:bodyPr>
          <a:lstStyle/>
          <a:p>
            <a:r>
              <a:rPr lang="en-GB" dirty="0" smtClean="0"/>
              <a:t>The value of professional learning and continuous improvement must be clearly signalled (championed and modelled)</a:t>
            </a:r>
          </a:p>
          <a:p>
            <a:r>
              <a:rPr lang="en-GB" dirty="0" smtClean="0"/>
              <a:t>Time and funding must be made available</a:t>
            </a:r>
          </a:p>
          <a:p>
            <a:r>
              <a:rPr lang="en-GB" dirty="0" smtClean="0"/>
              <a:t>A trust </a:t>
            </a:r>
            <a:r>
              <a:rPr lang="en-GB" dirty="0"/>
              <a:t>culture (‘willingness to be </a:t>
            </a:r>
            <a:r>
              <a:rPr lang="en-GB" dirty="0" smtClean="0"/>
              <a:t>vulnerable’ = please observe my worst lesson) is vital </a:t>
            </a:r>
          </a:p>
          <a:p>
            <a:r>
              <a:rPr lang="en-GB" dirty="0" smtClean="0"/>
              <a:t>Challenge implies need for improvement</a:t>
            </a:r>
          </a:p>
          <a:p>
            <a:r>
              <a:rPr lang="en-GB" dirty="0" smtClean="0"/>
              <a:t>Requires coherence with a wider strategic planning process for prioritisation and integration</a:t>
            </a:r>
          </a:p>
          <a:p>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17</a:t>
            </a:fld>
            <a:endParaRPr lang="en-US"/>
          </a:p>
        </p:txBody>
      </p:sp>
    </p:spTree>
    <p:extLst>
      <p:ext uri="{BB962C8B-B14F-4D97-AF65-F5344CB8AC3E}">
        <p14:creationId xmlns:p14="http://schemas.microsoft.com/office/powerpoint/2010/main" val="1396169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66" y="205606"/>
            <a:ext cx="8208912" cy="1143000"/>
          </a:xfrm>
        </p:spPr>
        <p:txBody>
          <a:bodyPr/>
          <a:lstStyle/>
          <a:p>
            <a:r>
              <a:rPr lang="en-GB" dirty="0" smtClean="0"/>
              <a:t>How to be better next year than this</a:t>
            </a:r>
            <a:endParaRPr lang="en-GB" dirty="0"/>
          </a:p>
        </p:txBody>
      </p:sp>
      <p:sp>
        <p:nvSpPr>
          <p:cNvPr id="3" name="Content Placeholder 2"/>
          <p:cNvSpPr>
            <a:spLocks noGrp="1"/>
          </p:cNvSpPr>
          <p:nvPr>
            <p:ph idx="1"/>
          </p:nvPr>
        </p:nvSpPr>
        <p:spPr>
          <a:xfrm>
            <a:off x="684213" y="1547664"/>
            <a:ext cx="7776219" cy="4329608"/>
          </a:xfrm>
        </p:spPr>
        <p:txBody>
          <a:bodyPr>
            <a:normAutofit fontScale="92500" lnSpcReduction="20000"/>
          </a:bodyPr>
          <a:lstStyle/>
          <a:p>
            <a:pPr marL="514350" indent="-514350">
              <a:buFont typeface="+mj-lt"/>
              <a:buAutoNum type="arabicPeriod"/>
            </a:pPr>
            <a:r>
              <a:rPr lang="en-GB" dirty="0" smtClean="0"/>
              <a:t>Focus on improving one thing (evidence-based)</a:t>
            </a:r>
          </a:p>
          <a:p>
            <a:pPr lvl="1"/>
            <a:r>
              <a:rPr lang="en-GB" sz="2100" dirty="0" err="1" smtClean="0"/>
              <a:t>Eg</a:t>
            </a:r>
            <a:r>
              <a:rPr lang="en-GB" sz="2100" dirty="0" smtClean="0"/>
              <a:t> ‘Begin a lesson with a short review of previous learning’</a:t>
            </a:r>
          </a:p>
          <a:p>
            <a:pPr marL="514350" indent="-514350">
              <a:buFont typeface="+mj-lt"/>
              <a:buAutoNum type="arabicPeriod"/>
            </a:pPr>
            <a:r>
              <a:rPr lang="en-GB" dirty="0" smtClean="0"/>
              <a:t>Assess your baseline on it</a:t>
            </a:r>
          </a:p>
          <a:p>
            <a:pPr lvl="1"/>
            <a:r>
              <a:rPr lang="en-GB" sz="2100" dirty="0" err="1" smtClean="0"/>
              <a:t>Eg</a:t>
            </a:r>
            <a:r>
              <a:rPr lang="en-GB" sz="2100" dirty="0" smtClean="0"/>
              <a:t> ask someone who is really good at this</a:t>
            </a:r>
            <a:br>
              <a:rPr lang="en-GB" sz="2100" dirty="0" smtClean="0"/>
            </a:br>
            <a:r>
              <a:rPr lang="en-GB" sz="2100" dirty="0" smtClean="0"/>
              <a:t>to evaluate; video</a:t>
            </a:r>
          </a:p>
          <a:p>
            <a:pPr marL="514350" indent="-514350">
              <a:buFont typeface="+mj-lt"/>
              <a:buAutoNum type="arabicPeriod"/>
            </a:pPr>
            <a:r>
              <a:rPr lang="en-GB" dirty="0" smtClean="0"/>
              <a:t>Ensure you have the right support</a:t>
            </a:r>
          </a:p>
          <a:p>
            <a:pPr lvl="1"/>
            <a:r>
              <a:rPr lang="en-GB" sz="2100" dirty="0" smtClean="0"/>
              <a:t>Expertise, leadership, coaching, peer support</a:t>
            </a:r>
          </a:p>
          <a:p>
            <a:pPr marL="514350" indent="-514350">
              <a:buFont typeface="+mj-lt"/>
              <a:buAutoNum type="arabicPeriod"/>
            </a:pPr>
            <a:r>
              <a:rPr lang="en-GB" dirty="0" smtClean="0"/>
              <a:t>Work at it (‘Deliberate Practice’) </a:t>
            </a:r>
            <a:br>
              <a:rPr lang="en-GB" dirty="0" smtClean="0"/>
            </a:br>
            <a:r>
              <a:rPr lang="en-GB" dirty="0" smtClean="0"/>
              <a:t>for a sustained period</a:t>
            </a:r>
          </a:p>
          <a:p>
            <a:pPr lvl="1"/>
            <a:r>
              <a:rPr lang="en-GB" sz="2100" dirty="0" smtClean="0"/>
              <a:t>See ‘Peak’ &amp; ‘Practice with Purpose’</a:t>
            </a:r>
          </a:p>
          <a:p>
            <a:pPr marL="514350" indent="-514350">
              <a:buFont typeface="+mj-lt"/>
              <a:buAutoNum type="arabicPeriod"/>
            </a:pPr>
            <a:r>
              <a:rPr lang="en-GB" dirty="0" smtClean="0"/>
              <a:t>Reassess to inform</a:t>
            </a:r>
            <a:r>
              <a:rPr lang="en-GB" dirty="0"/>
              <a:t> </a:t>
            </a:r>
            <a:r>
              <a:rPr lang="en-GB" dirty="0" smtClean="0"/>
              <a:t>&amp; track progress</a:t>
            </a:r>
          </a:p>
          <a:p>
            <a:pPr marL="715963" lvl="1" indent="-271463"/>
            <a:r>
              <a:rPr lang="en-GB" sz="1900" dirty="0" smtClean="0"/>
              <a:t>&amp; revisit long after you have moved on to </a:t>
            </a:r>
            <a:br>
              <a:rPr lang="en-GB" sz="1900" dirty="0" smtClean="0"/>
            </a:br>
            <a:r>
              <a:rPr lang="en-GB" sz="1900" dirty="0" smtClean="0"/>
              <a:t>something else</a:t>
            </a:r>
            <a:endParaRPr lang="en-GB" sz="19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18</a:t>
            </a:fld>
            <a:endParaRPr lang="en-US" dirty="0"/>
          </a:p>
        </p:txBody>
      </p:sp>
      <p:pic>
        <p:nvPicPr>
          <p:cNvPr id="5" name="Picture 4"/>
          <p:cNvPicPr>
            <a:picLocks noChangeAspect="1"/>
          </p:cNvPicPr>
          <p:nvPr/>
        </p:nvPicPr>
        <p:blipFill>
          <a:blip r:embed="rId3"/>
          <a:stretch>
            <a:fillRect/>
          </a:stretch>
        </p:blipFill>
        <p:spPr>
          <a:xfrm>
            <a:off x="6710200" y="2690664"/>
            <a:ext cx="2182280" cy="2812554"/>
          </a:xfrm>
          <a:prstGeom prst="rect">
            <a:avLst/>
          </a:prstGeom>
        </p:spPr>
      </p:pic>
    </p:spTree>
    <p:extLst>
      <p:ext uri="{BB962C8B-B14F-4D97-AF65-F5344CB8AC3E}">
        <p14:creationId xmlns:p14="http://schemas.microsoft.com/office/powerpoint/2010/main" val="2730511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GB" dirty="0" smtClean="0"/>
              <a:t>Professional values</a:t>
            </a:r>
            <a:endParaRPr lang="en-GB" dirty="0"/>
          </a:p>
        </p:txBody>
      </p:sp>
      <p:sp>
        <p:nvSpPr>
          <p:cNvPr id="6" name="Subtitle 5"/>
          <p:cNvSpPr>
            <a:spLocks noGrp="1"/>
          </p:cNvSpPr>
          <p:nvPr>
            <p:ph type="subTitle" sz="quarter" idx="1"/>
          </p:nvPr>
        </p:nvSpPr>
        <p:spPr/>
        <p:txBody>
          <a:bodyPr/>
          <a:lstStyle/>
          <a:p>
            <a:r>
              <a:rPr lang="en-GB" sz="2400" b="0" dirty="0" smtClean="0"/>
              <a:t>Otherwise, why be a teacher?</a:t>
            </a:r>
            <a:endParaRPr lang="en-GB" sz="2400" b="0" dirty="0"/>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19</a:t>
            </a:fld>
            <a:endParaRPr lang="en-US"/>
          </a:p>
        </p:txBody>
      </p:sp>
    </p:spTree>
    <p:extLst>
      <p:ext uri="{BB962C8B-B14F-4D97-AF65-F5344CB8AC3E}">
        <p14:creationId xmlns:p14="http://schemas.microsoft.com/office/powerpoint/2010/main" val="393256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Enhanced Professionalism</a:t>
            </a:r>
            <a:endParaRPr lang="en-GB" dirty="0"/>
          </a:p>
        </p:txBody>
      </p:sp>
      <p:sp>
        <p:nvSpPr>
          <p:cNvPr id="3" name="Content Placeholder 2"/>
          <p:cNvSpPr>
            <a:spLocks noGrp="1"/>
          </p:cNvSpPr>
          <p:nvPr>
            <p:ph idx="1"/>
          </p:nvPr>
        </p:nvSpPr>
        <p:spPr/>
        <p:txBody>
          <a:bodyPr/>
          <a:lstStyle/>
          <a:p>
            <a:r>
              <a:rPr lang="en-GB" dirty="0" smtClean="0"/>
              <a:t>Professional evidence </a:t>
            </a:r>
          </a:p>
          <a:p>
            <a:pPr lvl="1"/>
            <a:r>
              <a:rPr lang="en-GB" dirty="0" smtClean="0"/>
              <a:t>Robust, integrated, understood</a:t>
            </a:r>
          </a:p>
          <a:p>
            <a:r>
              <a:rPr lang="en-GB" dirty="0" smtClean="0"/>
              <a:t>Professional development </a:t>
            </a:r>
          </a:p>
          <a:p>
            <a:pPr lvl="1"/>
            <a:r>
              <a:rPr lang="en-GB" dirty="0" smtClean="0"/>
              <a:t>Every teacher better every year</a:t>
            </a:r>
          </a:p>
          <a:p>
            <a:r>
              <a:rPr lang="en-GB" dirty="0" smtClean="0"/>
              <a:t>Professional values </a:t>
            </a:r>
          </a:p>
          <a:p>
            <a:pPr lvl="1"/>
            <a:r>
              <a:rPr lang="en-GB" dirty="0" smtClean="0"/>
              <a:t>Trust, Confidence, Social justice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a:t>
            </a:fld>
            <a:endParaRPr lang="en-US"/>
          </a:p>
        </p:txBody>
      </p:sp>
    </p:spTree>
    <p:extLst>
      <p:ext uri="{BB962C8B-B14F-4D97-AF65-F5344CB8AC3E}">
        <p14:creationId xmlns:p14="http://schemas.microsoft.com/office/powerpoint/2010/main" val="233635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792088"/>
          </a:xfrm>
        </p:spPr>
        <p:txBody>
          <a:bodyPr>
            <a:normAutofit/>
          </a:bodyPr>
          <a:lstStyle/>
          <a:p>
            <a:r>
              <a:rPr lang="en-GB" dirty="0" smtClean="0"/>
              <a:t>What is trust?</a:t>
            </a:r>
            <a:endParaRPr lang="en-GB" dirty="0"/>
          </a:p>
        </p:txBody>
      </p:sp>
      <p:sp>
        <p:nvSpPr>
          <p:cNvPr id="3" name="Content Placeholder 2"/>
          <p:cNvSpPr>
            <a:spLocks noGrp="1"/>
          </p:cNvSpPr>
          <p:nvPr>
            <p:ph idx="1"/>
          </p:nvPr>
        </p:nvSpPr>
        <p:spPr>
          <a:xfrm>
            <a:off x="2627784" y="966322"/>
            <a:ext cx="4176464" cy="5126974"/>
          </a:xfrm>
        </p:spPr>
        <p:txBody>
          <a:bodyPr>
            <a:noAutofit/>
          </a:bodyPr>
          <a:lstStyle/>
          <a:p>
            <a:pPr marL="0" indent="0">
              <a:buNone/>
            </a:pPr>
            <a:r>
              <a:rPr lang="en-GB" dirty="0"/>
              <a:t>“</a:t>
            </a:r>
            <a:r>
              <a:rPr lang="en-GB" dirty="0" smtClean="0"/>
              <a:t>willingness to </a:t>
            </a:r>
            <a:r>
              <a:rPr lang="en-GB" dirty="0"/>
              <a:t>be vulnerable to another party based on the confidence that the latter </a:t>
            </a:r>
            <a:r>
              <a:rPr lang="en-GB" dirty="0" smtClean="0"/>
              <a:t>party is </a:t>
            </a:r>
            <a:br>
              <a:rPr lang="en-GB" dirty="0" smtClean="0"/>
            </a:br>
            <a:r>
              <a:rPr lang="en-GB" dirty="0" smtClean="0"/>
              <a:t>(</a:t>
            </a:r>
            <a:r>
              <a:rPr lang="en-GB" dirty="0"/>
              <a:t>a) benevolent, </a:t>
            </a:r>
            <a:r>
              <a:rPr lang="en-GB" dirty="0" smtClean="0"/>
              <a:t/>
            </a:r>
            <a:br>
              <a:rPr lang="en-GB" dirty="0" smtClean="0"/>
            </a:br>
            <a:r>
              <a:rPr lang="en-GB" dirty="0" smtClean="0"/>
              <a:t>(</a:t>
            </a:r>
            <a:r>
              <a:rPr lang="en-GB" dirty="0"/>
              <a:t>b) reliable, </a:t>
            </a:r>
            <a:r>
              <a:rPr lang="en-GB" dirty="0" smtClean="0"/>
              <a:t/>
            </a:r>
            <a:br>
              <a:rPr lang="en-GB" dirty="0" smtClean="0"/>
            </a:br>
            <a:r>
              <a:rPr lang="en-GB" dirty="0" smtClean="0"/>
              <a:t>(</a:t>
            </a:r>
            <a:r>
              <a:rPr lang="en-GB" dirty="0"/>
              <a:t>c) </a:t>
            </a:r>
            <a:r>
              <a:rPr lang="en-GB" dirty="0" smtClean="0"/>
              <a:t>competent</a:t>
            </a:r>
            <a:r>
              <a:rPr lang="en-GB" dirty="0"/>
              <a:t>, </a:t>
            </a:r>
            <a:r>
              <a:rPr lang="en-GB" dirty="0" smtClean="0"/>
              <a:t/>
            </a:r>
            <a:br>
              <a:rPr lang="en-GB" dirty="0" smtClean="0"/>
            </a:br>
            <a:r>
              <a:rPr lang="en-GB" dirty="0" smtClean="0"/>
              <a:t>(</a:t>
            </a:r>
            <a:r>
              <a:rPr lang="en-GB" dirty="0"/>
              <a:t>d) honest, and </a:t>
            </a:r>
            <a:r>
              <a:rPr lang="en-GB" dirty="0" smtClean="0"/>
              <a:t/>
            </a:r>
            <a:br>
              <a:rPr lang="en-GB" dirty="0" smtClean="0"/>
            </a:br>
            <a:r>
              <a:rPr lang="en-GB" dirty="0" smtClean="0"/>
              <a:t>(</a:t>
            </a:r>
            <a:r>
              <a:rPr lang="en-GB" dirty="0"/>
              <a:t>e) open” </a:t>
            </a:r>
            <a:endParaRPr lang="en-GB" dirty="0" smtClean="0"/>
          </a:p>
          <a:p>
            <a:pPr marL="0" indent="0">
              <a:buNone/>
            </a:pPr>
            <a:r>
              <a:rPr lang="en-GB" sz="2000" dirty="0" smtClean="0"/>
              <a:t>(</a:t>
            </a:r>
            <a:r>
              <a:rPr lang="en-GB" sz="2000" dirty="0" err="1" smtClean="0"/>
              <a:t>Tschannen</a:t>
            </a:r>
            <a:r>
              <a:rPr lang="en-GB" sz="2000" dirty="0" smtClean="0"/>
              <a:t>-Moran &amp; Hoy, 2000)</a:t>
            </a:r>
            <a:endParaRPr lang="en-GB" sz="2400" dirty="0" smtClean="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20</a:t>
            </a:fld>
            <a:endParaRPr lang="en-US" dirty="0"/>
          </a:p>
        </p:txBody>
      </p:sp>
      <p:sp>
        <p:nvSpPr>
          <p:cNvPr id="5" name="Rounded Rectangular Callout 4"/>
          <p:cNvSpPr/>
          <p:nvPr/>
        </p:nvSpPr>
        <p:spPr bwMode="auto">
          <a:xfrm>
            <a:off x="272572" y="2147999"/>
            <a:ext cx="1944216" cy="864096"/>
          </a:xfrm>
          <a:prstGeom prst="wedgeRoundRectCallout">
            <a:avLst>
              <a:gd name="adj1" fmla="val 75894"/>
              <a:gd name="adj2" fmla="val -4529"/>
              <a:gd name="adj3" fmla="val 16667"/>
            </a:avLst>
          </a:prstGeom>
          <a:solidFill>
            <a:srgbClr val="F2D7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Lack of anxiety</a:t>
            </a:r>
            <a:endParaRPr kumimoji="0" lang="en-GB"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ular Callout 5"/>
          <p:cNvSpPr/>
          <p:nvPr/>
        </p:nvSpPr>
        <p:spPr bwMode="auto">
          <a:xfrm>
            <a:off x="267802" y="966322"/>
            <a:ext cx="2071950" cy="1094526"/>
          </a:xfrm>
          <a:prstGeom prst="wedgeRoundRectCallout">
            <a:avLst>
              <a:gd name="adj1" fmla="val 68467"/>
              <a:gd name="adj2" fmla="val 15283"/>
              <a:gd name="adj3" fmla="val 16667"/>
            </a:avLst>
          </a:prstGeom>
          <a:solidFill>
            <a:srgbClr val="F2D7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Inter-dependence, </a:t>
            </a:r>
            <a:r>
              <a:rPr lang="en-GB" sz="2200" dirty="0">
                <a:latin typeface="Tahoma" panose="020B0604030504040204" pitchFamily="34" charset="0"/>
                <a:ea typeface="Tahoma" panose="020B0604030504040204" pitchFamily="34" charset="0"/>
                <a:cs typeface="Tahoma" panose="020B0604030504040204" pitchFamily="34" charset="0"/>
              </a:rPr>
              <a:t>r</a:t>
            </a:r>
            <a:r>
              <a:rPr lang="en-GB" sz="2200" dirty="0" smtClean="0">
                <a:latin typeface="Tahoma" panose="020B0604030504040204" pitchFamily="34" charset="0"/>
                <a:ea typeface="Tahoma" panose="020B0604030504040204" pitchFamily="34" charset="0"/>
                <a:cs typeface="Tahoma" panose="020B0604030504040204" pitchFamily="34" charset="0"/>
              </a:rPr>
              <a:t>isk of harm</a:t>
            </a:r>
            <a:endParaRPr kumimoji="0" lang="en-GB"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ular Callout 6"/>
          <p:cNvSpPr/>
          <p:nvPr/>
        </p:nvSpPr>
        <p:spPr bwMode="auto">
          <a:xfrm>
            <a:off x="6948263" y="1902426"/>
            <a:ext cx="1905789" cy="1480417"/>
          </a:xfrm>
          <a:prstGeom prst="wedgeRoundRectCallout">
            <a:avLst>
              <a:gd name="adj1" fmla="val -152125"/>
              <a:gd name="adj2" fmla="val 52314"/>
              <a:gd name="adj3" fmla="val 16667"/>
            </a:avLst>
          </a:prstGeom>
          <a:solidFill>
            <a:srgbClr val="F2D7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Good intentions, would not exploit</a:t>
            </a:r>
            <a:endParaRPr kumimoji="0" lang="en-GB"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ular Callout 7"/>
          <p:cNvSpPr/>
          <p:nvPr/>
        </p:nvSpPr>
        <p:spPr bwMode="auto">
          <a:xfrm>
            <a:off x="272572" y="3209566"/>
            <a:ext cx="1944216" cy="1296144"/>
          </a:xfrm>
          <a:prstGeom prst="wedgeRoundRectCallout">
            <a:avLst>
              <a:gd name="adj1" fmla="val 74272"/>
              <a:gd name="adj2" fmla="val -6353"/>
              <a:gd name="adj3" fmla="val 16667"/>
            </a:avLst>
          </a:prstGeom>
          <a:solidFill>
            <a:srgbClr val="F2D7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Predictability, consistency of behaviour </a:t>
            </a:r>
            <a:endParaRPr kumimoji="0" lang="en-GB"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ular Callout 8"/>
          <p:cNvSpPr/>
          <p:nvPr/>
        </p:nvSpPr>
        <p:spPr bwMode="auto">
          <a:xfrm>
            <a:off x="6477789" y="3537012"/>
            <a:ext cx="2376264" cy="936104"/>
          </a:xfrm>
          <a:prstGeom prst="wedgeRoundRectCallout">
            <a:avLst>
              <a:gd name="adj1" fmla="val -115562"/>
              <a:gd name="adj2" fmla="val 23905"/>
              <a:gd name="adj3" fmla="val 16667"/>
            </a:avLst>
          </a:prstGeom>
          <a:solidFill>
            <a:srgbClr val="F2D7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Skills, abilities,</a:t>
            </a:r>
            <a:r>
              <a:rPr kumimoji="0" lang="en-GB" sz="2200" b="0" i="0" u="none" strike="noStrike" cap="none" normalizeH="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power</a:t>
            </a:r>
            <a:endParaRPr kumimoji="0" lang="en-GB"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ular Callout 9"/>
          <p:cNvSpPr/>
          <p:nvPr/>
        </p:nvSpPr>
        <p:spPr bwMode="auto">
          <a:xfrm>
            <a:off x="6477789" y="4653136"/>
            <a:ext cx="2376264" cy="1224136"/>
          </a:xfrm>
          <a:prstGeom prst="wedgeRoundRectCallout">
            <a:avLst>
              <a:gd name="adj1" fmla="val -138784"/>
              <a:gd name="adj2" fmla="val -50792"/>
              <a:gd name="adj3" fmla="val 16667"/>
            </a:avLst>
          </a:prstGeom>
          <a:solidFill>
            <a:srgbClr val="F2D7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2200" dirty="0">
                <a:latin typeface="Tahoma" panose="020B0604030504040204" pitchFamily="34" charset="0"/>
                <a:ea typeface="Tahoma" panose="020B0604030504040204" pitchFamily="34" charset="0"/>
                <a:cs typeface="Tahoma" panose="020B0604030504040204" pitchFamily="34" charset="0"/>
              </a:rPr>
              <a:t>character, integrity, </a:t>
            </a:r>
            <a:r>
              <a:rPr lang="en-GB" sz="2200" dirty="0" smtClean="0">
                <a:latin typeface="Tahoma" panose="020B0604030504040204" pitchFamily="34" charset="0"/>
                <a:ea typeface="Tahoma" panose="020B0604030504040204" pitchFamily="34" charset="0"/>
                <a:cs typeface="Tahoma" panose="020B0604030504040204" pitchFamily="34" charset="0"/>
              </a:rPr>
              <a:t>authenticity</a:t>
            </a:r>
            <a:endParaRPr kumimoji="0" lang="en-GB"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ular Callout 10"/>
          <p:cNvSpPr/>
          <p:nvPr/>
        </p:nvSpPr>
        <p:spPr bwMode="auto">
          <a:xfrm>
            <a:off x="267802" y="4611778"/>
            <a:ext cx="1944216" cy="1553526"/>
          </a:xfrm>
          <a:prstGeom prst="wedgeRoundRectCallout">
            <a:avLst>
              <a:gd name="adj1" fmla="val 73461"/>
              <a:gd name="adj2" fmla="val -16501"/>
              <a:gd name="adj3" fmla="val 16667"/>
            </a:avLst>
          </a:prstGeom>
          <a:solidFill>
            <a:srgbClr val="F2D7F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Willing to share (personal) information </a:t>
            </a:r>
            <a:endParaRPr kumimoji="0" lang="en-GB" sz="2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3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792088"/>
          </a:xfrm>
        </p:spPr>
        <p:txBody>
          <a:bodyPr/>
          <a:lstStyle/>
          <a:p>
            <a:r>
              <a:rPr lang="en-GB" dirty="0" smtClean="0"/>
              <a:t>Trust in school</a:t>
            </a:r>
            <a:endParaRPr lang="en-GB" dirty="0"/>
          </a:p>
        </p:txBody>
      </p:sp>
      <p:sp>
        <p:nvSpPr>
          <p:cNvPr id="3" name="Content Placeholder 2"/>
          <p:cNvSpPr>
            <a:spLocks noGrp="1"/>
          </p:cNvSpPr>
          <p:nvPr>
            <p:ph idx="1"/>
          </p:nvPr>
        </p:nvSpPr>
        <p:spPr>
          <a:xfrm>
            <a:off x="684213" y="1268760"/>
            <a:ext cx="7772400" cy="4896544"/>
          </a:xfrm>
        </p:spPr>
        <p:txBody>
          <a:bodyPr>
            <a:normAutofit fontScale="92500" lnSpcReduction="10000"/>
          </a:bodyPr>
          <a:lstStyle/>
          <a:p>
            <a:r>
              <a:rPr lang="en-GB" dirty="0" smtClean="0"/>
              <a:t>Schools “with weak trust reports … had virtually no chance of showing improvement” (</a:t>
            </a:r>
            <a:r>
              <a:rPr lang="en-GB" dirty="0" err="1" smtClean="0"/>
              <a:t>Bryk</a:t>
            </a:r>
            <a:r>
              <a:rPr lang="en-GB" dirty="0" smtClean="0"/>
              <a:t> &amp; Schneider, 2002, p. 111).</a:t>
            </a:r>
          </a:p>
          <a:p>
            <a:r>
              <a:rPr lang="en-GB" dirty="0" smtClean="0"/>
              <a:t>‘Academic Optimism’ </a:t>
            </a:r>
            <a:r>
              <a:rPr lang="en-GB" dirty="0"/>
              <a:t>(Hoy et al, 2006)</a:t>
            </a:r>
            <a:endParaRPr lang="en-GB" dirty="0" smtClean="0"/>
          </a:p>
          <a:p>
            <a:pPr lvl="1"/>
            <a:r>
              <a:rPr lang="en-GB" dirty="0"/>
              <a:t>Academic Emphasis: press for </a:t>
            </a:r>
            <a:r>
              <a:rPr lang="en-GB" dirty="0" smtClean="0"/>
              <a:t>high academic achievement</a:t>
            </a:r>
          </a:p>
          <a:p>
            <a:pPr lvl="1"/>
            <a:r>
              <a:rPr lang="en-GB" dirty="0"/>
              <a:t>Collective </a:t>
            </a:r>
            <a:r>
              <a:rPr lang="en-GB" dirty="0" smtClean="0"/>
              <a:t>Efficacy: teachers’ belief in capacity to have positive effects on students</a:t>
            </a:r>
          </a:p>
          <a:p>
            <a:pPr lvl="1"/>
            <a:r>
              <a:rPr lang="en-GB" dirty="0" smtClean="0"/>
              <a:t>Trust: teachers’ trust in parents and students</a:t>
            </a:r>
          </a:p>
          <a:p>
            <a:r>
              <a:rPr lang="en-GB" dirty="0" smtClean="0"/>
              <a:t>If what you are doing isn’t good, do you want to</a:t>
            </a:r>
          </a:p>
          <a:p>
            <a:pPr marL="914400" lvl="1" indent="-457200">
              <a:buFont typeface="+mj-lt"/>
              <a:buAutoNum type="alphaLcParenR"/>
            </a:pPr>
            <a:r>
              <a:rPr lang="en-GB" dirty="0" smtClean="0"/>
              <a:t>Cover it up, ignore, hide, minimise its importance</a:t>
            </a:r>
          </a:p>
          <a:p>
            <a:pPr marL="914400" lvl="1" indent="-457200">
              <a:buFont typeface="+mj-lt"/>
              <a:buAutoNum type="alphaLcParenR"/>
            </a:pPr>
            <a:r>
              <a:rPr lang="en-GB" dirty="0" smtClean="0"/>
              <a:t>Expose it, share, examine, maximise the learning opportunity</a:t>
            </a:r>
          </a:p>
          <a:p>
            <a:pPr lvl="1"/>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21</a:t>
            </a:fld>
            <a:endParaRPr lang="en-US"/>
          </a:p>
        </p:txBody>
      </p:sp>
    </p:spTree>
    <p:extLst>
      <p:ext uri="{BB962C8B-B14F-4D97-AF65-F5344CB8AC3E}">
        <p14:creationId xmlns:p14="http://schemas.microsoft.com/office/powerpoint/2010/main" val="137521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 professionalism</a:t>
            </a:r>
            <a:endParaRPr lang="en-GB" dirty="0"/>
          </a:p>
        </p:txBody>
      </p:sp>
      <p:sp>
        <p:nvSpPr>
          <p:cNvPr id="3" name="Content Placeholder 2"/>
          <p:cNvSpPr>
            <a:spLocks noGrp="1"/>
          </p:cNvSpPr>
          <p:nvPr>
            <p:ph idx="1"/>
          </p:nvPr>
        </p:nvSpPr>
        <p:spPr>
          <a:xfrm>
            <a:off x="684213" y="1547664"/>
            <a:ext cx="7772400" cy="4257824"/>
          </a:xfrm>
        </p:spPr>
        <p:txBody>
          <a:bodyPr/>
          <a:lstStyle/>
          <a:p>
            <a:r>
              <a:rPr lang="en-GB" dirty="0" smtClean="0"/>
              <a:t>Strong moral purpose</a:t>
            </a:r>
          </a:p>
          <a:p>
            <a:r>
              <a:rPr lang="en-GB" dirty="0" smtClean="0"/>
              <a:t>Specialist expertise</a:t>
            </a:r>
          </a:p>
          <a:p>
            <a:r>
              <a:rPr lang="en-GB" dirty="0" smtClean="0"/>
              <a:t>Openness to criticism and challenge</a:t>
            </a:r>
          </a:p>
          <a:p>
            <a:r>
              <a:rPr lang="en-GB" dirty="0" smtClean="0"/>
              <a:t>Regard for good evidence</a:t>
            </a:r>
          </a:p>
          <a:p>
            <a:r>
              <a:rPr lang="en-GB" dirty="0" smtClean="0"/>
              <a:t>Robust evaluation (of ourselves)</a:t>
            </a:r>
          </a:p>
          <a:p>
            <a:r>
              <a:rPr lang="en-GB" dirty="0"/>
              <a:t>Every teacher better every </a:t>
            </a:r>
            <a:r>
              <a:rPr lang="en-GB" dirty="0" smtClean="0"/>
              <a:t>year</a:t>
            </a:r>
          </a:p>
          <a:p>
            <a:r>
              <a:rPr lang="en-GB" dirty="0" smtClean="0"/>
              <a:t>Seek inclusive solutions, not fight battles</a:t>
            </a:r>
          </a:p>
          <a:p>
            <a:r>
              <a:rPr lang="en-GB" dirty="0" smtClean="0"/>
              <a:t>Collective voice</a:t>
            </a:r>
          </a:p>
          <a:p>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22</a:t>
            </a:fld>
            <a:endParaRPr lang="en-US"/>
          </a:p>
        </p:txBody>
      </p:sp>
    </p:spTree>
    <p:extLst>
      <p:ext uri="{BB962C8B-B14F-4D97-AF65-F5344CB8AC3E}">
        <p14:creationId xmlns:p14="http://schemas.microsoft.com/office/powerpoint/2010/main" val="328025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404664"/>
            <a:ext cx="7772400" cy="5616624"/>
          </a:xfrm>
        </p:spPr>
        <p:txBody>
          <a:bodyPr/>
          <a:lstStyle/>
          <a:p>
            <a:pPr marL="0" indent="0">
              <a:buNone/>
            </a:pPr>
            <a:r>
              <a:rPr lang="en-GB" sz="3200" dirty="0"/>
              <a:t>“After 30 years of doing such work, I have concluded that classroom teaching…is perhaps the most complex, most challenging, and most demanding, subtle, nuanced, and frightening activity that our species has ever invented…The only time a physician could possibly encounter a situation of comparable complexity would be in the emergency room of a hospital during or after a natural disaster.” </a:t>
            </a:r>
            <a:endParaRPr lang="en-GB" sz="3200" dirty="0" smtClean="0"/>
          </a:p>
          <a:p>
            <a:pPr marL="0" indent="0" algn="r">
              <a:buNone/>
            </a:pPr>
            <a:r>
              <a:rPr lang="en-GB" sz="3200" dirty="0" smtClean="0"/>
              <a:t>Lee </a:t>
            </a:r>
            <a:r>
              <a:rPr lang="en-GB" sz="3200" dirty="0"/>
              <a:t>Shulman, The Wisdom of Practice</a:t>
            </a:r>
          </a:p>
          <a:p>
            <a:endParaRPr lang="en-GB" sz="32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23</a:t>
            </a:fld>
            <a:endParaRPr lang="en-US"/>
          </a:p>
        </p:txBody>
      </p:sp>
    </p:spTree>
    <p:extLst>
      <p:ext uri="{BB962C8B-B14F-4D97-AF65-F5344CB8AC3E}">
        <p14:creationId xmlns:p14="http://schemas.microsoft.com/office/powerpoint/2010/main" val="249420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GB" dirty="0"/>
              <a:t>Professional evidence </a:t>
            </a:r>
          </a:p>
        </p:txBody>
      </p:sp>
      <p:sp>
        <p:nvSpPr>
          <p:cNvPr id="6" name="Subtitle 5"/>
          <p:cNvSpPr>
            <a:spLocks noGrp="1"/>
          </p:cNvSpPr>
          <p:nvPr>
            <p:ph type="subTitle" sz="quarter" idx="1"/>
          </p:nvPr>
        </p:nvSpPr>
        <p:spPr/>
        <p:txBody>
          <a:bodyPr/>
          <a:lstStyle/>
          <a:p>
            <a:r>
              <a:rPr lang="en-GB" sz="2400" b="0" dirty="0" smtClean="0"/>
              <a:t>More than just ‘what works’</a:t>
            </a:r>
            <a:endParaRPr lang="en-GB" sz="2400" b="0" dirty="0"/>
          </a:p>
        </p:txBody>
      </p:sp>
      <p:sp>
        <p:nvSpPr>
          <p:cNvPr id="4" name="Slide Number Placeholder 3"/>
          <p:cNvSpPr>
            <a:spLocks noGrp="1"/>
          </p:cNvSpPr>
          <p:nvPr>
            <p:ph type="sldNum" sz="quarter" idx="10"/>
          </p:nvPr>
        </p:nvSpPr>
        <p:spPr/>
        <p:txBody>
          <a:bodyPr/>
          <a:lstStyle/>
          <a:p>
            <a:pPr>
              <a:defRPr/>
            </a:pPr>
            <a:fld id="{B8CE7F47-FE1A-48F9-9977-E098381F23D1}" type="slidenum">
              <a:rPr lang="en-US" smtClean="0"/>
              <a:pPr>
                <a:defRPr/>
              </a:pPr>
              <a:t>3</a:t>
            </a:fld>
            <a:endParaRPr lang="en-US"/>
          </a:p>
        </p:txBody>
      </p:sp>
    </p:spTree>
    <p:extLst>
      <p:ext uri="{BB962C8B-B14F-4D97-AF65-F5344CB8AC3E}">
        <p14:creationId xmlns:p14="http://schemas.microsoft.com/office/powerpoint/2010/main" val="163017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476672"/>
            <a:ext cx="8206680" cy="1275928"/>
          </a:xfrm>
        </p:spPr>
        <p:txBody>
          <a:bodyPr/>
          <a:lstStyle/>
          <a:p>
            <a:r>
              <a:rPr lang="en-GB" dirty="0" smtClean="0"/>
              <a:t>Professional reading</a:t>
            </a:r>
            <a:br>
              <a:rPr lang="en-GB" dirty="0" smtClean="0"/>
            </a:br>
            <a:r>
              <a:rPr lang="en-GB" sz="2000" dirty="0" smtClean="0"/>
              <a:t>http</a:t>
            </a:r>
            <a:r>
              <a:rPr lang="en-GB" sz="2000" dirty="0"/>
              <a:t>://</a:t>
            </a:r>
            <a:r>
              <a:rPr lang="en-GB" sz="2000" dirty="0" smtClean="0"/>
              <a:t>cem.org/blog/what-is-worth-reading-for-teachers-interested-in-research</a:t>
            </a:r>
            <a:endParaRPr lang="en-GB" dirty="0"/>
          </a:p>
        </p:txBody>
      </p:sp>
      <p:pic>
        <p:nvPicPr>
          <p:cNvPr id="5" name="Content Placeholder 4"/>
          <p:cNvPicPr>
            <a:picLocks noGrp="1" noChangeAspect="1"/>
          </p:cNvPicPr>
          <p:nvPr>
            <p:ph sz="half" idx="1"/>
          </p:nvPr>
        </p:nvPicPr>
        <p:blipFill rotWithShape="1">
          <a:blip r:embed="rId2"/>
          <a:srcRect r="23513"/>
          <a:stretch/>
        </p:blipFill>
        <p:spPr>
          <a:xfrm>
            <a:off x="702043" y="1912024"/>
            <a:ext cx="3513583" cy="4174522"/>
          </a:xfrm>
          <a:prstGeom prst="roundRect">
            <a:avLst>
              <a:gd name="adj" fmla="val 4167"/>
            </a:avLst>
          </a:prstGeom>
          <a:solidFill>
            <a:srgbClr val="FFFFFF"/>
          </a:solidFill>
          <a:ln w="1016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Content Placeholder 7"/>
          <p:cNvSpPr>
            <a:spLocks noGrp="1"/>
          </p:cNvSpPr>
          <p:nvPr>
            <p:ph sz="half" idx="2"/>
          </p:nvPr>
        </p:nvSpPr>
        <p:spPr>
          <a:xfrm>
            <a:off x="4932040" y="1989138"/>
            <a:ext cx="3960439" cy="3672110"/>
          </a:xfrm>
        </p:spPr>
        <p:txBody>
          <a:bodyPr>
            <a:normAutofit fontScale="85000" lnSpcReduction="10000"/>
          </a:bodyPr>
          <a:lstStyle/>
          <a:p>
            <a:r>
              <a:rPr lang="en-GB" dirty="0" smtClean="0"/>
              <a:t>Reports (online </a:t>
            </a:r>
            <a:r>
              <a:rPr lang="en-GB" dirty="0"/>
              <a:t>&amp; </a:t>
            </a:r>
            <a:r>
              <a:rPr lang="en-GB" dirty="0" smtClean="0"/>
              <a:t>free)</a:t>
            </a:r>
          </a:p>
          <a:p>
            <a:pPr lvl="1"/>
            <a:r>
              <a:rPr lang="en-GB" dirty="0"/>
              <a:t>Effective </a:t>
            </a:r>
            <a:r>
              <a:rPr lang="en-GB" dirty="0" smtClean="0"/>
              <a:t>pedagogy (6)</a:t>
            </a:r>
          </a:p>
          <a:p>
            <a:pPr lvl="1"/>
            <a:r>
              <a:rPr lang="en-GB" dirty="0"/>
              <a:t>Impact of </a:t>
            </a:r>
            <a:r>
              <a:rPr lang="en-GB" dirty="0" smtClean="0"/>
              <a:t>interventions (3)</a:t>
            </a:r>
          </a:p>
          <a:p>
            <a:pPr lvl="1"/>
            <a:r>
              <a:rPr lang="en-GB" dirty="0"/>
              <a:t>How learning </a:t>
            </a:r>
            <a:r>
              <a:rPr lang="en-GB" dirty="0" smtClean="0"/>
              <a:t>happens (8)</a:t>
            </a:r>
          </a:p>
          <a:p>
            <a:pPr lvl="1"/>
            <a:r>
              <a:rPr lang="en-GB" dirty="0"/>
              <a:t>Teachers’ </a:t>
            </a:r>
            <a:r>
              <a:rPr lang="en-GB" dirty="0" smtClean="0"/>
              <a:t>PD (2)</a:t>
            </a:r>
          </a:p>
          <a:p>
            <a:pPr lvl="1"/>
            <a:r>
              <a:rPr lang="en-GB" dirty="0"/>
              <a:t>School improvement and </a:t>
            </a:r>
            <a:r>
              <a:rPr lang="en-GB" dirty="0" smtClean="0"/>
              <a:t>leadership (3)</a:t>
            </a:r>
          </a:p>
          <a:p>
            <a:r>
              <a:rPr lang="en-GB" dirty="0" smtClean="0"/>
              <a:t>Books (8)</a:t>
            </a:r>
          </a:p>
          <a:p>
            <a:r>
              <a:rPr lang="en-GB" dirty="0" smtClean="0"/>
              <a:t>Blogs (10)</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4</a:t>
            </a:fld>
            <a:endParaRPr lang="en-US" dirty="0"/>
          </a:p>
        </p:txBody>
      </p:sp>
    </p:spTree>
    <p:extLst>
      <p:ext uri="{BB962C8B-B14F-4D97-AF65-F5344CB8AC3E}">
        <p14:creationId xmlns:p14="http://schemas.microsoft.com/office/powerpoint/2010/main" val="76953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50" y="236000"/>
            <a:ext cx="5524738" cy="571500"/>
          </a:xfrm>
        </p:spPr>
        <p:txBody>
          <a:bodyPr/>
          <a:lstStyle/>
          <a:p>
            <a:r>
              <a:rPr lang="en-GB" dirty="0" smtClean="0"/>
              <a:t>Starter pack: 50 pages </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5</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1421094">
            <a:off x="-137326" y="918633"/>
            <a:ext cx="2729312" cy="33823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2647922" y="1234094"/>
            <a:ext cx="1948401" cy="2539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5"/>
          <a:stretch>
            <a:fillRect/>
          </a:stretch>
        </p:blipFill>
        <p:spPr>
          <a:xfrm rot="203607">
            <a:off x="4954886" y="1149825"/>
            <a:ext cx="1805675" cy="234023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051" r="30691"/>
          <a:stretch/>
        </p:blipFill>
        <p:spPr bwMode="auto">
          <a:xfrm rot="702522">
            <a:off x="7098136" y="1335140"/>
            <a:ext cx="1780173" cy="2549384"/>
          </a:xfrm>
          <a:prstGeom prst="rect">
            <a:avLst/>
          </a:prstGeom>
          <a:noFill/>
          <a:ln>
            <a:noFill/>
          </a:ln>
          <a:effectLst>
            <a:outerShdw blurRad="203200" dist="1524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images-na.ssl-images-amazon.com/images/I/51i6%2B9fbOWL._SX347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5978" y="4096006"/>
            <a:ext cx="1730951" cy="2474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VQVd37XnL._SX329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7988" y="4096006"/>
            <a:ext cx="1648271" cy="24848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563079" y="4824206"/>
            <a:ext cx="2109802" cy="54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rgbClr val="663366"/>
                </a:solidFill>
                <a:latin typeface="+mj-lt"/>
                <a:ea typeface="MS PGothic" pitchFamily="34" charset="-128"/>
                <a:cs typeface="ＭＳ Ｐゴシック" charset="0"/>
              </a:defRPr>
            </a:lvl1pPr>
            <a:lvl2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2pPr>
            <a:lvl3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3pPr>
            <a:lvl4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4pPr>
            <a:lvl5pPr algn="l" rtl="0" eaLnBrk="1" fontAlgn="base" hangingPunct="1">
              <a:spcBef>
                <a:spcPct val="0"/>
              </a:spcBef>
              <a:spcAft>
                <a:spcPct val="0"/>
              </a:spcAft>
              <a:defRPr sz="4400">
                <a:solidFill>
                  <a:srgbClr val="663366"/>
                </a:solidFill>
                <a:latin typeface="Times" charset="0"/>
                <a:ea typeface="MS PGothic" pitchFamily="34" charset="-128"/>
                <a:cs typeface="ＭＳ Ｐゴシック" charset="0"/>
              </a:defRPr>
            </a:lvl5pPr>
            <a:lvl6pPr marL="457200" algn="l" rtl="0" eaLnBrk="1" fontAlgn="base" hangingPunct="1">
              <a:spcBef>
                <a:spcPct val="0"/>
              </a:spcBef>
              <a:spcAft>
                <a:spcPct val="0"/>
              </a:spcAft>
              <a:defRPr sz="4400">
                <a:solidFill>
                  <a:srgbClr val="663366"/>
                </a:solidFill>
                <a:latin typeface="Times" charset="0"/>
                <a:ea typeface="ＭＳ Ｐゴシック" charset="0"/>
              </a:defRPr>
            </a:lvl6pPr>
            <a:lvl7pPr marL="914400" algn="l" rtl="0" eaLnBrk="1" fontAlgn="base" hangingPunct="1">
              <a:spcBef>
                <a:spcPct val="0"/>
              </a:spcBef>
              <a:spcAft>
                <a:spcPct val="0"/>
              </a:spcAft>
              <a:defRPr sz="4400">
                <a:solidFill>
                  <a:srgbClr val="663366"/>
                </a:solidFill>
                <a:latin typeface="Times" charset="0"/>
                <a:ea typeface="ＭＳ Ｐゴシック" charset="0"/>
              </a:defRPr>
            </a:lvl7pPr>
            <a:lvl8pPr marL="1371600" algn="l" rtl="0" eaLnBrk="1" fontAlgn="base" hangingPunct="1">
              <a:spcBef>
                <a:spcPct val="0"/>
              </a:spcBef>
              <a:spcAft>
                <a:spcPct val="0"/>
              </a:spcAft>
              <a:defRPr sz="4400">
                <a:solidFill>
                  <a:srgbClr val="663366"/>
                </a:solidFill>
                <a:latin typeface="Times" charset="0"/>
                <a:ea typeface="ＭＳ Ｐゴシック" charset="0"/>
              </a:defRPr>
            </a:lvl8pPr>
            <a:lvl9pPr marL="1828800" algn="l" rtl="0" eaLnBrk="1" fontAlgn="base" hangingPunct="1">
              <a:spcBef>
                <a:spcPct val="0"/>
              </a:spcBef>
              <a:spcAft>
                <a:spcPct val="0"/>
              </a:spcAft>
              <a:defRPr sz="4400">
                <a:solidFill>
                  <a:srgbClr val="663366"/>
                </a:solidFill>
                <a:latin typeface="Times" charset="0"/>
                <a:ea typeface="ＭＳ Ｐゴシック" charset="0"/>
              </a:defRPr>
            </a:lvl9pPr>
          </a:lstStyle>
          <a:p>
            <a:r>
              <a:rPr lang="en-GB" sz="3200" kern="0" dirty="0" smtClean="0"/>
              <a:t>And two </a:t>
            </a:r>
            <a:br>
              <a:rPr lang="en-GB" sz="3200" kern="0" dirty="0" smtClean="0"/>
            </a:br>
            <a:r>
              <a:rPr lang="en-GB" sz="3200" kern="0" dirty="0" smtClean="0"/>
              <a:t>new books:</a:t>
            </a:r>
            <a:endParaRPr lang="en-GB" sz="3200" kern="0" dirty="0"/>
          </a:p>
        </p:txBody>
      </p:sp>
    </p:spTree>
    <p:extLst>
      <p:ext uri="{BB962C8B-B14F-4D97-AF65-F5344CB8AC3E}">
        <p14:creationId xmlns:p14="http://schemas.microsoft.com/office/powerpoint/2010/main" val="23207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372200" y="548680"/>
            <a:ext cx="2300436" cy="4388148"/>
          </a:xfrm>
        </p:spPr>
        <p:txBody>
          <a:bodyPr/>
          <a:lstStyle/>
          <a:p>
            <a:pPr marL="0" indent="0">
              <a:buNone/>
            </a:pPr>
            <a:r>
              <a:rPr lang="en-GB" b="1" dirty="0" smtClean="0"/>
              <a:t>Show me the evidence?</a:t>
            </a:r>
          </a:p>
          <a:p>
            <a:pPr marL="0" indent="0">
              <a:buNone/>
            </a:pPr>
            <a:endParaRPr lang="en-GB" sz="2000" dirty="0" smtClean="0"/>
          </a:p>
          <a:p>
            <a:pPr marL="0" indent="0">
              <a:buNone/>
            </a:pPr>
            <a:r>
              <a:rPr lang="en-GB" sz="2000" dirty="0" smtClean="0"/>
              <a:t>Tweet from</a:t>
            </a:r>
          </a:p>
          <a:p>
            <a:pPr marL="0" indent="0">
              <a:buNone/>
            </a:pPr>
            <a:r>
              <a:rPr lang="en-GB" sz="2000" dirty="0" smtClean="0"/>
              <a:t>@</a:t>
            </a:r>
            <a:r>
              <a:rPr lang="en-GB" sz="2000" dirty="0" err="1" smtClean="0"/>
              <a:t>Mister_Shiney</a:t>
            </a:r>
            <a:endParaRPr lang="en-GB" sz="2000" dirty="0" smtClean="0"/>
          </a:p>
          <a:p>
            <a:pPr marL="0" indent="0">
              <a:buNone/>
            </a:pPr>
            <a:r>
              <a:rPr lang="en-GB" sz="1600" dirty="0"/>
              <a:t>4:36 PM - 11 Feb 2017</a:t>
            </a:r>
            <a:endParaRPr lang="en-GB" sz="1600" dirty="0" smtClean="0"/>
          </a:p>
          <a:p>
            <a:pPr marL="0" indent="0">
              <a:buNone/>
            </a:pPr>
            <a:endParaRPr lang="en-GB" sz="2000" dirty="0" smtClean="0"/>
          </a:p>
          <a:p>
            <a:pPr marL="0" indent="0">
              <a:buNone/>
            </a:pPr>
            <a:r>
              <a:rPr lang="en-GB" sz="2000" dirty="0" smtClean="0"/>
              <a:t>&amp; comment from</a:t>
            </a:r>
          </a:p>
          <a:p>
            <a:pPr marL="0" indent="0">
              <a:buNone/>
            </a:pPr>
            <a:r>
              <a:rPr lang="en-GB" sz="2000" dirty="0" smtClean="0"/>
              <a:t>@MichaelT1979</a:t>
            </a:r>
          </a:p>
          <a:p>
            <a:pPr marL="0" indent="0">
              <a:buNone/>
            </a:pPr>
            <a:r>
              <a:rPr lang="en-GB" sz="2000" dirty="0" smtClean="0"/>
              <a:t>@</a:t>
            </a:r>
            <a:r>
              <a:rPr lang="en-GB" sz="2000" dirty="0" err="1" smtClean="0"/>
              <a:t>DavidDidau</a:t>
            </a:r>
            <a:endParaRPr lang="en-GB" sz="2000" dirty="0" smtClean="0"/>
          </a:p>
          <a:p>
            <a:pPr marL="0" indent="0">
              <a:buNone/>
            </a:pPr>
            <a:r>
              <a:rPr lang="en-GB" sz="2000" dirty="0" smtClean="0"/>
              <a:t>@</a:t>
            </a:r>
            <a:r>
              <a:rPr lang="en-GB" sz="2000" dirty="0" err="1" smtClean="0"/>
              <a:t>InformedEdu</a:t>
            </a:r>
            <a:endParaRPr lang="en-GB" sz="2000" dirty="0" smtClean="0"/>
          </a:p>
          <a:p>
            <a:pPr marL="0" indent="0">
              <a:buNone/>
            </a:pPr>
            <a:r>
              <a:rPr lang="en-GB" sz="2000" dirty="0" smtClean="0"/>
              <a:t>@</a:t>
            </a:r>
            <a:r>
              <a:rPr lang="en-GB" sz="2000" dirty="0" err="1" smtClean="0"/>
              <a:t>DylanWiliam</a:t>
            </a:r>
            <a:endParaRPr lang="en-GB" sz="2000" dirty="0" smtClean="0"/>
          </a:p>
          <a:p>
            <a:pPr marL="0" indent="0">
              <a:buNone/>
            </a:pPr>
            <a:r>
              <a:rPr lang="en-GB" sz="2000" dirty="0" err="1" smtClean="0"/>
              <a:t>etc</a:t>
            </a:r>
            <a:endParaRPr lang="en-GB" sz="2000"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6</a:t>
            </a:fld>
            <a:endParaRPr lang="en-US"/>
          </a:p>
        </p:txBody>
      </p:sp>
      <p:pic>
        <p:nvPicPr>
          <p:cNvPr id="5" name="Picture 4"/>
          <p:cNvPicPr>
            <a:picLocks noChangeAspect="1"/>
          </p:cNvPicPr>
          <p:nvPr/>
        </p:nvPicPr>
        <p:blipFill>
          <a:blip r:embed="rId3"/>
          <a:stretch>
            <a:fillRect/>
          </a:stretch>
        </p:blipFill>
        <p:spPr>
          <a:xfrm>
            <a:off x="272525" y="188640"/>
            <a:ext cx="5827335" cy="6516960"/>
          </a:xfrm>
          <a:prstGeom prst="rect">
            <a:avLst/>
          </a:prstGeom>
        </p:spPr>
      </p:pic>
    </p:spTree>
    <p:extLst>
      <p:ext uri="{BB962C8B-B14F-4D97-AF65-F5344CB8AC3E}">
        <p14:creationId xmlns:p14="http://schemas.microsoft.com/office/powerpoint/2010/main" val="70463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60648"/>
            <a:ext cx="7772400" cy="826020"/>
          </a:xfrm>
        </p:spPr>
        <p:txBody>
          <a:bodyPr/>
          <a:lstStyle/>
          <a:p>
            <a:r>
              <a:rPr lang="en-GB" sz="4000" dirty="0" smtClean="0"/>
              <a:t>What is ‘Evidence-Based Practice’?</a:t>
            </a:r>
            <a:endParaRPr lang="en-GB" sz="4000" dirty="0"/>
          </a:p>
        </p:txBody>
      </p:sp>
      <p:sp>
        <p:nvSpPr>
          <p:cNvPr id="3" name="Content Placeholder 2"/>
          <p:cNvSpPr>
            <a:spLocks noGrp="1"/>
          </p:cNvSpPr>
          <p:nvPr>
            <p:ph idx="1"/>
          </p:nvPr>
        </p:nvSpPr>
        <p:spPr>
          <a:xfrm>
            <a:off x="684213" y="1412776"/>
            <a:ext cx="7772400" cy="4536504"/>
          </a:xfrm>
        </p:spPr>
        <p:txBody>
          <a:bodyPr>
            <a:noAutofit/>
          </a:bodyPr>
          <a:lstStyle/>
          <a:p>
            <a:pPr marL="0" indent="0">
              <a:buNone/>
            </a:pPr>
            <a:r>
              <a:rPr lang="en-GB" sz="2400" dirty="0"/>
              <a:t>Evidence based medicine is the conscientious, explicit, and judicious use of current best evidence in making decisions about the care of individual patients. The practice of evidence based medicine means integrating individual clinical expertise with the best available external clinical evidence from systematic research. </a:t>
            </a:r>
            <a:endParaRPr lang="en-GB" sz="2400" dirty="0" smtClean="0"/>
          </a:p>
          <a:p>
            <a:pPr marL="0" indent="0">
              <a:buNone/>
            </a:pPr>
            <a:endParaRPr lang="en-GB" sz="1400" dirty="0" smtClean="0"/>
          </a:p>
          <a:p>
            <a:pPr marL="0" indent="0">
              <a:buNone/>
            </a:pPr>
            <a:r>
              <a:rPr lang="en-GB" sz="1400" dirty="0" smtClean="0"/>
              <a:t>By </a:t>
            </a:r>
            <a:r>
              <a:rPr lang="en-GB" sz="1400" dirty="0"/>
              <a:t>individual clinical expertise we mean the proficiency and judgment that individual clinicians acquire through clinical experience and clinical practice. Increased expertise is reflected in many ways, but especially in more effective and efficient diagnosis and in the more thoughtful identification and compassionate use of individual patients' predicaments, rights, and preferences in making clinical decisions about their care. By best available external clinical evidence we mean clinically relevant research, often from the basic sciences of medicine, but especially from patient centred clinical research into the accuracy and precision of diagnostic tests (including the clinical examination), the power of prognostic markers, and the efficacy and safety of therapeutic, rehabilitative, and preventive regimens.</a:t>
            </a:r>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7</a:t>
            </a:fld>
            <a:endParaRPr lang="en-US"/>
          </a:p>
        </p:txBody>
      </p:sp>
      <p:sp>
        <p:nvSpPr>
          <p:cNvPr id="5" name="TextBox 4"/>
          <p:cNvSpPr txBox="1"/>
          <p:nvPr/>
        </p:nvSpPr>
        <p:spPr>
          <a:xfrm>
            <a:off x="2843808" y="6275388"/>
            <a:ext cx="3168352" cy="461665"/>
          </a:xfrm>
          <a:prstGeom prst="rect">
            <a:avLst/>
          </a:prstGeom>
          <a:solidFill>
            <a:schemeClr val="bg1"/>
          </a:solidFill>
        </p:spPr>
        <p:txBody>
          <a:bodyPr wrap="square" rtlCol="0">
            <a:spAutoFit/>
          </a:bodyPr>
          <a:lstStyle/>
          <a:p>
            <a:pPr algn="ctr"/>
            <a:r>
              <a:rPr lang="en-GB" dirty="0" smtClean="0">
                <a:latin typeface="+mn-lt"/>
              </a:rPr>
              <a:t>Sackett et al., 1996</a:t>
            </a:r>
            <a:endParaRPr lang="en-GB" dirty="0">
              <a:latin typeface="+mn-lt"/>
            </a:endParaRPr>
          </a:p>
        </p:txBody>
      </p:sp>
    </p:spTree>
    <p:extLst>
      <p:ext uri="{BB962C8B-B14F-4D97-AF65-F5344CB8AC3E}">
        <p14:creationId xmlns:p14="http://schemas.microsoft.com/office/powerpoint/2010/main" val="222090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517" y="188640"/>
            <a:ext cx="8342451" cy="864096"/>
          </a:xfrm>
        </p:spPr>
        <p:txBody>
          <a:bodyPr/>
          <a:lstStyle/>
          <a:p>
            <a:r>
              <a:rPr lang="en-GB" dirty="0" smtClean="0"/>
              <a:t>Impact </a:t>
            </a:r>
            <a:r>
              <a:rPr lang="en-GB" dirty="0" err="1" smtClean="0"/>
              <a:t>vs</a:t>
            </a:r>
            <a:r>
              <a:rPr lang="en-GB" dirty="0" smtClean="0"/>
              <a:t> cost</a:t>
            </a:r>
            <a:endParaRPr lang="en-GB" dirty="0"/>
          </a:p>
        </p:txBody>
      </p:sp>
      <p:cxnSp>
        <p:nvCxnSpPr>
          <p:cNvPr id="5" name="Straight Arrow Connector 4"/>
          <p:cNvCxnSpPr/>
          <p:nvPr/>
        </p:nvCxnSpPr>
        <p:spPr>
          <a:xfrm>
            <a:off x="991892" y="5470902"/>
            <a:ext cx="678825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991892" y="1658319"/>
            <a:ext cx="0" cy="38125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33594" y="5772727"/>
            <a:ext cx="2682648" cy="400110"/>
          </a:xfrm>
          <a:prstGeom prst="rect">
            <a:avLst/>
          </a:prstGeom>
          <a:noFill/>
        </p:spPr>
        <p:txBody>
          <a:bodyPr wrap="square" rtlCol="0">
            <a:spAutoFit/>
          </a:bodyPr>
          <a:lstStyle/>
          <a:p>
            <a:pPr algn="ctr"/>
            <a:r>
              <a:rPr lang="en-GB" sz="2000" dirty="0" smtClean="0">
                <a:latin typeface="Tahoma" pitchFamily="34" charset="0"/>
                <a:ea typeface="Tahoma" pitchFamily="34" charset="0"/>
                <a:cs typeface="Tahoma" pitchFamily="34" charset="0"/>
              </a:rPr>
              <a:t>Cost per pupil</a:t>
            </a:r>
            <a:endParaRPr lang="en-GB" sz="2000" dirty="0">
              <a:latin typeface="Tahoma" pitchFamily="34" charset="0"/>
              <a:ea typeface="Tahoma" pitchFamily="34" charset="0"/>
              <a:cs typeface="Tahoma" pitchFamily="34" charset="0"/>
            </a:endParaRPr>
          </a:p>
        </p:txBody>
      </p:sp>
      <p:sp>
        <p:nvSpPr>
          <p:cNvPr id="11" name="TextBox 10"/>
          <p:cNvSpPr txBox="1"/>
          <p:nvPr/>
        </p:nvSpPr>
        <p:spPr>
          <a:xfrm rot="16200000">
            <a:off x="-1617889" y="2928158"/>
            <a:ext cx="3862923" cy="400110"/>
          </a:xfrm>
          <a:prstGeom prst="rect">
            <a:avLst/>
          </a:prstGeom>
          <a:noFill/>
        </p:spPr>
        <p:txBody>
          <a:bodyPr wrap="square" rtlCol="0">
            <a:spAutoFit/>
          </a:bodyPr>
          <a:lstStyle/>
          <a:p>
            <a:pPr algn="ctr"/>
            <a:r>
              <a:rPr lang="en-GB" sz="2000" dirty="0" smtClean="0">
                <a:latin typeface="Tahoma" pitchFamily="34" charset="0"/>
                <a:ea typeface="Tahoma" pitchFamily="34" charset="0"/>
                <a:cs typeface="Tahoma" pitchFamily="34" charset="0"/>
              </a:rPr>
              <a:t>Effect Size (months gain)</a:t>
            </a:r>
            <a:endParaRPr lang="en-GB" sz="2000" dirty="0">
              <a:latin typeface="Tahoma" pitchFamily="34" charset="0"/>
              <a:ea typeface="Tahoma" pitchFamily="34" charset="0"/>
              <a:cs typeface="Tahoma" pitchFamily="34" charset="0"/>
            </a:endParaRPr>
          </a:p>
        </p:txBody>
      </p:sp>
      <p:cxnSp>
        <p:nvCxnSpPr>
          <p:cNvPr id="13" name="Straight Connector 12"/>
          <p:cNvCxnSpPr/>
          <p:nvPr/>
        </p:nvCxnSpPr>
        <p:spPr>
          <a:xfrm>
            <a:off x="883403" y="5470902"/>
            <a:ext cx="1084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3402" y="1908718"/>
            <a:ext cx="1084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1892" y="5470903"/>
            <a:ext cx="0" cy="79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2341" y="5536803"/>
            <a:ext cx="479099" cy="338554"/>
          </a:xfrm>
          <a:prstGeom prst="rect">
            <a:avLst/>
          </a:prstGeom>
          <a:noFill/>
          <a:ln>
            <a:noFill/>
          </a:ln>
        </p:spPr>
        <p:txBody>
          <a:bodyPr wrap="square" rtlCol="0">
            <a:spAutoFit/>
          </a:bodyPr>
          <a:lstStyle/>
          <a:p>
            <a:pPr algn="ctr"/>
            <a:r>
              <a:rPr lang="en-GB" sz="1600" dirty="0" smtClean="0"/>
              <a:t>£0</a:t>
            </a:r>
            <a:endParaRPr lang="en-GB" sz="1600" dirty="0"/>
          </a:p>
        </p:txBody>
      </p:sp>
      <p:sp>
        <p:nvSpPr>
          <p:cNvPr id="19" name="TextBox 18"/>
          <p:cNvSpPr txBox="1"/>
          <p:nvPr/>
        </p:nvSpPr>
        <p:spPr>
          <a:xfrm>
            <a:off x="600501" y="5301625"/>
            <a:ext cx="337146" cy="338554"/>
          </a:xfrm>
          <a:prstGeom prst="rect">
            <a:avLst/>
          </a:prstGeom>
          <a:noFill/>
        </p:spPr>
        <p:txBody>
          <a:bodyPr wrap="square" rtlCol="0">
            <a:spAutoFit/>
          </a:bodyPr>
          <a:lstStyle/>
          <a:p>
            <a:pPr algn="ctr"/>
            <a:r>
              <a:rPr lang="en-GB" sz="1600" dirty="0" smtClean="0"/>
              <a:t>0</a:t>
            </a:r>
            <a:endParaRPr lang="en-GB" sz="1600" dirty="0"/>
          </a:p>
        </p:txBody>
      </p:sp>
      <p:sp>
        <p:nvSpPr>
          <p:cNvPr id="20" name="TextBox 19"/>
          <p:cNvSpPr txBox="1"/>
          <p:nvPr/>
        </p:nvSpPr>
        <p:spPr>
          <a:xfrm>
            <a:off x="512793" y="1739441"/>
            <a:ext cx="479099" cy="338554"/>
          </a:xfrm>
          <a:prstGeom prst="rect">
            <a:avLst/>
          </a:prstGeom>
          <a:noFill/>
        </p:spPr>
        <p:txBody>
          <a:bodyPr wrap="square" rtlCol="0">
            <a:spAutoFit/>
          </a:bodyPr>
          <a:lstStyle/>
          <a:p>
            <a:pPr algn="ctr"/>
            <a:r>
              <a:rPr lang="en-GB" sz="1600" dirty="0" smtClean="0"/>
              <a:t>8</a:t>
            </a:r>
            <a:endParaRPr lang="en-GB" sz="1600" dirty="0"/>
          </a:p>
        </p:txBody>
      </p:sp>
      <p:sp>
        <p:nvSpPr>
          <p:cNvPr id="21" name="TextBox 20"/>
          <p:cNvSpPr txBox="1"/>
          <p:nvPr/>
        </p:nvSpPr>
        <p:spPr>
          <a:xfrm>
            <a:off x="6609785" y="5555687"/>
            <a:ext cx="883422" cy="338554"/>
          </a:xfrm>
          <a:prstGeom prst="rect">
            <a:avLst/>
          </a:prstGeom>
          <a:noFill/>
        </p:spPr>
        <p:txBody>
          <a:bodyPr wrap="square" rtlCol="0">
            <a:spAutoFit/>
          </a:bodyPr>
          <a:lstStyle/>
          <a:p>
            <a:pPr algn="ctr"/>
            <a:r>
              <a:rPr lang="en-GB" sz="1600" dirty="0" smtClean="0"/>
              <a:t>£1000</a:t>
            </a:r>
            <a:endParaRPr lang="en-GB" sz="1600" dirty="0"/>
          </a:p>
        </p:txBody>
      </p:sp>
      <p:cxnSp>
        <p:nvCxnSpPr>
          <p:cNvPr id="23" name="Straight Connector 22"/>
          <p:cNvCxnSpPr/>
          <p:nvPr/>
        </p:nvCxnSpPr>
        <p:spPr>
          <a:xfrm flipV="1">
            <a:off x="7051496" y="5473539"/>
            <a:ext cx="0" cy="79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083284" y="2117934"/>
            <a:ext cx="163741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Meta-cognitive</a:t>
            </a:r>
            <a:endParaRPr lang="en-GB" dirty="0">
              <a:solidFill>
                <a:schemeClr val="tx1"/>
              </a:solidFill>
            </a:endParaRPr>
          </a:p>
        </p:txBody>
      </p:sp>
      <p:sp>
        <p:nvSpPr>
          <p:cNvPr id="26" name="Rounded Rectangle 25"/>
          <p:cNvSpPr/>
          <p:nvPr/>
        </p:nvSpPr>
        <p:spPr>
          <a:xfrm>
            <a:off x="2000188" y="2761589"/>
            <a:ext cx="151852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Peer tutoring</a:t>
            </a:r>
            <a:endParaRPr lang="en-GB" dirty="0">
              <a:solidFill>
                <a:schemeClr val="tx1"/>
              </a:solidFill>
            </a:endParaRPr>
          </a:p>
        </p:txBody>
      </p:sp>
      <p:sp>
        <p:nvSpPr>
          <p:cNvPr id="27" name="Rounded Rectangle 26"/>
          <p:cNvSpPr/>
          <p:nvPr/>
        </p:nvSpPr>
        <p:spPr>
          <a:xfrm>
            <a:off x="7780150" y="2722007"/>
            <a:ext cx="1339686" cy="4102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Early Years</a:t>
            </a:r>
            <a:endParaRPr lang="en-GB" dirty="0">
              <a:solidFill>
                <a:schemeClr val="tx1"/>
              </a:solidFill>
            </a:endParaRPr>
          </a:p>
        </p:txBody>
      </p:sp>
      <p:sp>
        <p:nvSpPr>
          <p:cNvPr id="28" name="Rounded Rectangle 27"/>
          <p:cNvSpPr/>
          <p:nvPr/>
        </p:nvSpPr>
        <p:spPr>
          <a:xfrm>
            <a:off x="5183979" y="2847814"/>
            <a:ext cx="1264525"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1-1 tuition</a:t>
            </a:r>
            <a:endParaRPr lang="en-GB" dirty="0">
              <a:solidFill>
                <a:schemeClr val="tx1"/>
              </a:solidFill>
            </a:endParaRPr>
          </a:p>
        </p:txBody>
      </p:sp>
      <p:sp>
        <p:nvSpPr>
          <p:cNvPr id="29" name="Rounded Rectangle 28"/>
          <p:cNvSpPr/>
          <p:nvPr/>
        </p:nvSpPr>
        <p:spPr>
          <a:xfrm>
            <a:off x="616829" y="2847814"/>
            <a:ext cx="1383358" cy="56890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Homework (Secondary)</a:t>
            </a:r>
            <a:endParaRPr lang="en-GB" dirty="0">
              <a:solidFill>
                <a:schemeClr val="tx1"/>
              </a:solidFill>
            </a:endParaRPr>
          </a:p>
        </p:txBody>
      </p:sp>
      <p:sp>
        <p:nvSpPr>
          <p:cNvPr id="35" name="Rounded Rectangle 34"/>
          <p:cNvSpPr/>
          <p:nvPr/>
        </p:nvSpPr>
        <p:spPr>
          <a:xfrm>
            <a:off x="6426695" y="4682972"/>
            <a:ext cx="1128644"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After school</a:t>
            </a:r>
            <a:endParaRPr lang="en-GB" dirty="0">
              <a:solidFill>
                <a:schemeClr val="tx1"/>
              </a:solidFill>
            </a:endParaRPr>
          </a:p>
        </p:txBody>
      </p:sp>
      <p:sp>
        <p:nvSpPr>
          <p:cNvPr id="40" name="Rounded Rectangle 39"/>
          <p:cNvSpPr/>
          <p:nvPr/>
        </p:nvSpPr>
        <p:spPr>
          <a:xfrm>
            <a:off x="5370424" y="4857971"/>
            <a:ext cx="1239361"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Teaching assistants</a:t>
            </a:r>
            <a:endParaRPr lang="en-GB" dirty="0">
              <a:solidFill>
                <a:schemeClr val="tx1"/>
              </a:solidFill>
            </a:endParaRPr>
          </a:p>
        </p:txBody>
      </p:sp>
      <p:sp>
        <p:nvSpPr>
          <p:cNvPr id="33" name="Rounded Rectangle 32"/>
          <p:cNvSpPr/>
          <p:nvPr/>
        </p:nvSpPr>
        <p:spPr>
          <a:xfrm>
            <a:off x="4389902" y="4848268"/>
            <a:ext cx="112864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Mentoring</a:t>
            </a:r>
            <a:endParaRPr lang="en-GB" dirty="0">
              <a:solidFill>
                <a:schemeClr val="tx1"/>
              </a:solidFill>
            </a:endParaRPr>
          </a:p>
        </p:txBody>
      </p:sp>
      <p:sp>
        <p:nvSpPr>
          <p:cNvPr id="34" name="Rounded Rectangle 33"/>
          <p:cNvSpPr/>
          <p:nvPr/>
        </p:nvSpPr>
        <p:spPr>
          <a:xfrm>
            <a:off x="3461845" y="4487528"/>
            <a:ext cx="1128644" cy="46259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Summer schools</a:t>
            </a:r>
            <a:endParaRPr lang="en-GB" dirty="0">
              <a:solidFill>
                <a:schemeClr val="tx1"/>
              </a:solidFill>
            </a:endParaRPr>
          </a:p>
        </p:txBody>
      </p:sp>
      <p:sp>
        <p:nvSpPr>
          <p:cNvPr id="38" name="Rounded Rectangle 37"/>
          <p:cNvSpPr/>
          <p:nvPr/>
        </p:nvSpPr>
        <p:spPr>
          <a:xfrm>
            <a:off x="4261650" y="5267763"/>
            <a:ext cx="1256896"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Aspirations</a:t>
            </a:r>
            <a:endParaRPr lang="en-GB" dirty="0">
              <a:solidFill>
                <a:schemeClr val="tx1"/>
              </a:solidFill>
            </a:endParaRPr>
          </a:p>
        </p:txBody>
      </p:sp>
      <p:sp>
        <p:nvSpPr>
          <p:cNvPr id="39" name="Rounded Rectangle 38"/>
          <p:cNvSpPr/>
          <p:nvPr/>
        </p:nvSpPr>
        <p:spPr>
          <a:xfrm>
            <a:off x="2825502" y="5241673"/>
            <a:ext cx="1457141"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Performance pay</a:t>
            </a:r>
            <a:endParaRPr lang="en-GB" dirty="0">
              <a:solidFill>
                <a:schemeClr val="tx1"/>
              </a:solidFill>
            </a:endParaRPr>
          </a:p>
        </p:txBody>
      </p:sp>
      <p:sp>
        <p:nvSpPr>
          <p:cNvPr id="41" name="Rounded Rectangle 40"/>
          <p:cNvSpPr/>
          <p:nvPr/>
        </p:nvSpPr>
        <p:spPr>
          <a:xfrm>
            <a:off x="7493207" y="4037757"/>
            <a:ext cx="1457141"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Smaller classes</a:t>
            </a:r>
            <a:endParaRPr lang="en-GB" dirty="0">
              <a:solidFill>
                <a:schemeClr val="tx1"/>
              </a:solidFill>
            </a:endParaRPr>
          </a:p>
        </p:txBody>
      </p:sp>
      <p:sp>
        <p:nvSpPr>
          <p:cNvPr id="42" name="Rounded Rectangle 41"/>
          <p:cNvSpPr/>
          <p:nvPr/>
        </p:nvSpPr>
        <p:spPr>
          <a:xfrm>
            <a:off x="1133093" y="5423973"/>
            <a:ext cx="1765516"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Ability grouping</a:t>
            </a:r>
            <a:endParaRPr lang="en-GB" dirty="0">
              <a:solidFill>
                <a:schemeClr val="tx1"/>
              </a:solidFill>
            </a:endParaRPr>
          </a:p>
        </p:txBody>
      </p:sp>
      <p:sp>
        <p:nvSpPr>
          <p:cNvPr id="7" name="TextBox 6"/>
          <p:cNvSpPr txBox="1"/>
          <p:nvPr/>
        </p:nvSpPr>
        <p:spPr>
          <a:xfrm>
            <a:off x="1042079" y="1077721"/>
            <a:ext cx="3199359" cy="707886"/>
          </a:xfrm>
          <a:prstGeom prst="rect">
            <a:avLst/>
          </a:prstGeom>
          <a:noFill/>
        </p:spPr>
        <p:txBody>
          <a:bodyPr wrap="square" rtlCol="0">
            <a:spAutoFit/>
          </a:bodyPr>
          <a:lstStyle/>
          <a:p>
            <a:pPr algn="ctr"/>
            <a:r>
              <a:rPr lang="en-GB" sz="2000" b="1" dirty="0" smtClean="0">
                <a:solidFill>
                  <a:srgbClr val="00B050"/>
                </a:solidFill>
                <a:latin typeface="Tahoma" pitchFamily="34" charset="0"/>
                <a:ea typeface="Tahoma" pitchFamily="34" charset="0"/>
                <a:cs typeface="Tahoma" pitchFamily="34" charset="0"/>
              </a:rPr>
              <a:t>Most promising for raising attainment</a:t>
            </a:r>
            <a:endParaRPr lang="en-GB" sz="2000" b="1" dirty="0">
              <a:solidFill>
                <a:srgbClr val="00B050"/>
              </a:solidFill>
              <a:latin typeface="Tahoma" pitchFamily="34" charset="0"/>
              <a:ea typeface="Tahoma" pitchFamily="34" charset="0"/>
              <a:cs typeface="Tahoma" pitchFamily="34" charset="0"/>
            </a:endParaRPr>
          </a:p>
        </p:txBody>
      </p:sp>
      <p:sp>
        <p:nvSpPr>
          <p:cNvPr id="43" name="TextBox 42"/>
          <p:cNvSpPr txBox="1"/>
          <p:nvPr/>
        </p:nvSpPr>
        <p:spPr>
          <a:xfrm>
            <a:off x="5686728" y="1739441"/>
            <a:ext cx="1621576" cy="707886"/>
          </a:xfrm>
          <a:prstGeom prst="rect">
            <a:avLst/>
          </a:prstGeom>
          <a:noFill/>
        </p:spPr>
        <p:txBody>
          <a:bodyPr wrap="square" rtlCol="0">
            <a:spAutoFit/>
          </a:bodyPr>
          <a:lstStyle/>
          <a:p>
            <a:pPr algn="ctr"/>
            <a:r>
              <a:rPr lang="en-GB" sz="2000" b="1" dirty="0" smtClean="0">
                <a:solidFill>
                  <a:srgbClr val="FFC000"/>
                </a:solidFill>
                <a:latin typeface="Tahoma" pitchFamily="34" charset="0"/>
                <a:ea typeface="Tahoma" pitchFamily="34" charset="0"/>
                <a:cs typeface="Tahoma" pitchFamily="34" charset="0"/>
              </a:rPr>
              <a:t>May be worth it</a:t>
            </a:r>
            <a:endParaRPr lang="en-GB" sz="2000" b="1" dirty="0">
              <a:solidFill>
                <a:srgbClr val="FFC000"/>
              </a:solidFill>
              <a:latin typeface="Tahoma" pitchFamily="34" charset="0"/>
              <a:ea typeface="Tahoma" pitchFamily="34" charset="0"/>
              <a:cs typeface="Tahoma" pitchFamily="34" charset="0"/>
            </a:endParaRPr>
          </a:p>
        </p:txBody>
      </p:sp>
      <p:sp>
        <p:nvSpPr>
          <p:cNvPr id="44" name="TextBox 43"/>
          <p:cNvSpPr txBox="1"/>
          <p:nvPr/>
        </p:nvSpPr>
        <p:spPr>
          <a:xfrm>
            <a:off x="7660066" y="4644175"/>
            <a:ext cx="1453617" cy="1015663"/>
          </a:xfrm>
          <a:prstGeom prst="rect">
            <a:avLst/>
          </a:prstGeom>
          <a:noFill/>
        </p:spPr>
        <p:txBody>
          <a:bodyPr wrap="square" rtlCol="0">
            <a:spAutoFit/>
          </a:bodyPr>
          <a:lstStyle/>
          <a:p>
            <a:pPr algn="ctr"/>
            <a:r>
              <a:rPr lang="en-GB" sz="2000" b="1" dirty="0" smtClean="0">
                <a:solidFill>
                  <a:srgbClr val="FF0000"/>
                </a:solidFill>
                <a:latin typeface="Tahoma" pitchFamily="34" charset="0"/>
                <a:ea typeface="Tahoma" pitchFamily="34" charset="0"/>
                <a:cs typeface="Tahoma" pitchFamily="34" charset="0"/>
              </a:rPr>
              <a:t>Small effects / high cost</a:t>
            </a:r>
            <a:endParaRPr lang="en-GB" sz="2000" b="1" dirty="0">
              <a:solidFill>
                <a:srgbClr val="FF0000"/>
              </a:solidFill>
              <a:latin typeface="Tahoma" pitchFamily="34" charset="0"/>
              <a:ea typeface="Tahoma" pitchFamily="34" charset="0"/>
              <a:cs typeface="Tahoma" pitchFamily="34" charset="0"/>
            </a:endParaRPr>
          </a:p>
        </p:txBody>
      </p:sp>
      <p:sp>
        <p:nvSpPr>
          <p:cNvPr id="24" name="Rounded Rectangle 23"/>
          <p:cNvSpPr/>
          <p:nvPr/>
        </p:nvSpPr>
        <p:spPr>
          <a:xfrm>
            <a:off x="2253438" y="1874630"/>
            <a:ext cx="1265274" cy="3560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Feedback</a:t>
            </a:r>
            <a:endParaRPr lang="en-GB" sz="1600" dirty="0">
              <a:solidFill>
                <a:schemeClr val="tx1"/>
              </a:solidFill>
            </a:endParaRPr>
          </a:p>
        </p:txBody>
      </p:sp>
      <p:sp>
        <p:nvSpPr>
          <p:cNvPr id="31" name="Rounded Rectangle 30"/>
          <p:cNvSpPr/>
          <p:nvPr/>
        </p:nvSpPr>
        <p:spPr>
          <a:xfrm>
            <a:off x="884283" y="3841054"/>
            <a:ext cx="1256896"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Phonics</a:t>
            </a:r>
            <a:endParaRPr lang="en-GB" dirty="0">
              <a:solidFill>
                <a:schemeClr val="tx1"/>
              </a:solidFill>
            </a:endParaRPr>
          </a:p>
        </p:txBody>
      </p:sp>
      <p:sp>
        <p:nvSpPr>
          <p:cNvPr id="45" name="Rounded Rectangle 44"/>
          <p:cNvSpPr/>
          <p:nvPr/>
        </p:nvSpPr>
        <p:spPr>
          <a:xfrm>
            <a:off x="1027145" y="4921358"/>
            <a:ext cx="1368880" cy="5420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Homework (Primary)</a:t>
            </a:r>
            <a:endParaRPr lang="en-GB" dirty="0">
              <a:solidFill>
                <a:schemeClr val="tx1"/>
              </a:solidFill>
            </a:endParaRPr>
          </a:p>
        </p:txBody>
      </p:sp>
      <p:sp>
        <p:nvSpPr>
          <p:cNvPr id="46" name="Rounded Rectangle 45"/>
          <p:cNvSpPr/>
          <p:nvPr/>
        </p:nvSpPr>
        <p:spPr>
          <a:xfrm>
            <a:off x="616829" y="3451905"/>
            <a:ext cx="1696495" cy="3891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Collaborative</a:t>
            </a:r>
            <a:endParaRPr lang="en-GB" dirty="0">
              <a:solidFill>
                <a:schemeClr val="tx1"/>
              </a:solidFill>
            </a:endParaRPr>
          </a:p>
        </p:txBody>
      </p:sp>
      <p:sp>
        <p:nvSpPr>
          <p:cNvPr id="47" name="Rounded Rectangle 46"/>
          <p:cNvSpPr/>
          <p:nvPr/>
        </p:nvSpPr>
        <p:spPr>
          <a:xfrm>
            <a:off x="2084355" y="3751129"/>
            <a:ext cx="1114809" cy="57325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Small </a:t>
            </a:r>
            <a:r>
              <a:rPr lang="en-GB" sz="1600" dirty="0" err="1" smtClean="0">
                <a:solidFill>
                  <a:schemeClr val="tx1"/>
                </a:solidFill>
              </a:rPr>
              <a:t>gp</a:t>
            </a:r>
            <a:r>
              <a:rPr lang="en-GB" sz="1600" dirty="0" smtClean="0">
                <a:solidFill>
                  <a:schemeClr val="tx1"/>
                </a:solidFill>
              </a:rPr>
              <a:t> tuition</a:t>
            </a:r>
            <a:endParaRPr lang="en-GB" dirty="0">
              <a:solidFill>
                <a:schemeClr val="tx1"/>
              </a:solidFill>
            </a:endParaRPr>
          </a:p>
        </p:txBody>
      </p:sp>
      <p:sp>
        <p:nvSpPr>
          <p:cNvPr id="32" name="Rounded Rectangle 31"/>
          <p:cNvSpPr/>
          <p:nvPr/>
        </p:nvSpPr>
        <p:spPr>
          <a:xfrm>
            <a:off x="3394949" y="3979350"/>
            <a:ext cx="1386601" cy="5102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Parental involvement</a:t>
            </a:r>
            <a:endParaRPr lang="en-GB" dirty="0">
              <a:solidFill>
                <a:schemeClr val="tx1"/>
              </a:solidFill>
            </a:endParaRPr>
          </a:p>
        </p:txBody>
      </p:sp>
      <p:sp>
        <p:nvSpPr>
          <p:cNvPr id="36" name="Rounded Rectangle 35"/>
          <p:cNvSpPr/>
          <p:nvPr/>
        </p:nvSpPr>
        <p:spPr>
          <a:xfrm>
            <a:off x="2084355" y="4558753"/>
            <a:ext cx="1482294" cy="45181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Individualised learning</a:t>
            </a:r>
            <a:endParaRPr lang="en-GB" dirty="0">
              <a:solidFill>
                <a:schemeClr val="tx1"/>
              </a:solidFill>
            </a:endParaRPr>
          </a:p>
        </p:txBody>
      </p:sp>
      <p:sp>
        <p:nvSpPr>
          <p:cNvPr id="30" name="Rounded Rectangle 29"/>
          <p:cNvSpPr/>
          <p:nvPr/>
        </p:nvSpPr>
        <p:spPr>
          <a:xfrm>
            <a:off x="2586483" y="4298255"/>
            <a:ext cx="875362" cy="28830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ICT</a:t>
            </a:r>
            <a:endParaRPr lang="en-GB" dirty="0">
              <a:solidFill>
                <a:schemeClr val="tx1"/>
              </a:solidFill>
            </a:endParaRPr>
          </a:p>
        </p:txBody>
      </p:sp>
      <p:sp>
        <p:nvSpPr>
          <p:cNvPr id="48" name="Rounded Rectangle 47"/>
          <p:cNvSpPr/>
          <p:nvPr/>
        </p:nvSpPr>
        <p:spPr>
          <a:xfrm>
            <a:off x="3199164" y="3585945"/>
            <a:ext cx="1264525"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Behaviour</a:t>
            </a:r>
            <a:endParaRPr lang="en-GB" dirty="0">
              <a:solidFill>
                <a:schemeClr val="tx1"/>
              </a:solidFill>
            </a:endParaRPr>
          </a:p>
        </p:txBody>
      </p:sp>
      <p:sp>
        <p:nvSpPr>
          <p:cNvPr id="49" name="Rounded Rectangle 48"/>
          <p:cNvSpPr/>
          <p:nvPr/>
        </p:nvSpPr>
        <p:spPr>
          <a:xfrm>
            <a:off x="884283" y="4325418"/>
            <a:ext cx="1264525"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Social</a:t>
            </a:r>
            <a:endParaRPr lang="en-GB" dirty="0">
              <a:solidFill>
                <a:schemeClr val="tx1"/>
              </a:solidFill>
            </a:endParaRPr>
          </a:p>
        </p:txBody>
      </p:sp>
      <p:sp>
        <p:nvSpPr>
          <p:cNvPr id="4" name="Freeform 3"/>
          <p:cNvSpPr/>
          <p:nvPr/>
        </p:nvSpPr>
        <p:spPr bwMode="auto">
          <a:xfrm>
            <a:off x="1009650" y="2695214"/>
            <a:ext cx="8110185" cy="2682406"/>
          </a:xfrm>
          <a:custGeom>
            <a:avLst/>
            <a:gdLst>
              <a:gd name="connsiteX0" fmla="*/ 0 w 7162800"/>
              <a:gd name="connsiteY0" fmla="*/ 3314700 h 3330276"/>
              <a:gd name="connsiteX1" fmla="*/ 2228850 w 7162800"/>
              <a:gd name="connsiteY1" fmla="*/ 3200400 h 3330276"/>
              <a:gd name="connsiteX2" fmla="*/ 4495800 w 7162800"/>
              <a:gd name="connsiteY2" fmla="*/ 2362200 h 3330276"/>
              <a:gd name="connsiteX3" fmla="*/ 5924550 w 7162800"/>
              <a:gd name="connsiteY3" fmla="*/ 1562100 h 3330276"/>
              <a:gd name="connsiteX4" fmla="*/ 7162800 w 7162800"/>
              <a:gd name="connsiteY4" fmla="*/ 0 h 3330276"/>
              <a:gd name="connsiteX0" fmla="*/ 0 w 7162800"/>
              <a:gd name="connsiteY0" fmla="*/ 3314700 h 3317986"/>
              <a:gd name="connsiteX1" fmla="*/ 2209800 w 7162800"/>
              <a:gd name="connsiteY1" fmla="*/ 3086100 h 3317986"/>
              <a:gd name="connsiteX2" fmla="*/ 4495800 w 7162800"/>
              <a:gd name="connsiteY2" fmla="*/ 2362200 h 3317986"/>
              <a:gd name="connsiteX3" fmla="*/ 5924550 w 7162800"/>
              <a:gd name="connsiteY3" fmla="*/ 1562100 h 3317986"/>
              <a:gd name="connsiteX4" fmla="*/ 7162800 w 7162800"/>
              <a:gd name="connsiteY4" fmla="*/ 0 h 3317986"/>
              <a:gd name="connsiteX0" fmla="*/ 0 w 7162800"/>
              <a:gd name="connsiteY0" fmla="*/ 3409950 h 3411900"/>
              <a:gd name="connsiteX1" fmla="*/ 2209800 w 7162800"/>
              <a:gd name="connsiteY1" fmla="*/ 3086100 h 3411900"/>
              <a:gd name="connsiteX2" fmla="*/ 4495800 w 7162800"/>
              <a:gd name="connsiteY2" fmla="*/ 2362200 h 3411900"/>
              <a:gd name="connsiteX3" fmla="*/ 5924550 w 7162800"/>
              <a:gd name="connsiteY3" fmla="*/ 1562100 h 3411900"/>
              <a:gd name="connsiteX4" fmla="*/ 7162800 w 7162800"/>
              <a:gd name="connsiteY4" fmla="*/ 0 h 3411900"/>
              <a:gd name="connsiteX0" fmla="*/ 0 w 7162800"/>
              <a:gd name="connsiteY0" fmla="*/ 3409950 h 3409950"/>
              <a:gd name="connsiteX1" fmla="*/ 2209800 w 7162800"/>
              <a:gd name="connsiteY1" fmla="*/ 3086100 h 3409950"/>
              <a:gd name="connsiteX2" fmla="*/ 4495800 w 7162800"/>
              <a:gd name="connsiteY2" fmla="*/ 2362200 h 3409950"/>
              <a:gd name="connsiteX3" fmla="*/ 5924550 w 7162800"/>
              <a:gd name="connsiteY3" fmla="*/ 1562100 h 3409950"/>
              <a:gd name="connsiteX4" fmla="*/ 7162800 w 7162800"/>
              <a:gd name="connsiteY4" fmla="*/ 0 h 3409950"/>
              <a:gd name="connsiteX0" fmla="*/ 0 w 7162800"/>
              <a:gd name="connsiteY0" fmla="*/ 3409950 h 3409950"/>
              <a:gd name="connsiteX1" fmla="*/ 2209800 w 7162800"/>
              <a:gd name="connsiteY1" fmla="*/ 3086100 h 3409950"/>
              <a:gd name="connsiteX2" fmla="*/ 4495800 w 7162800"/>
              <a:gd name="connsiteY2" fmla="*/ 2362200 h 3409950"/>
              <a:gd name="connsiteX3" fmla="*/ 5791200 w 7162800"/>
              <a:gd name="connsiteY3" fmla="*/ 1619250 h 3409950"/>
              <a:gd name="connsiteX4" fmla="*/ 7162800 w 7162800"/>
              <a:gd name="connsiteY4" fmla="*/ 0 h 3409950"/>
              <a:gd name="connsiteX0" fmla="*/ 0 w 7162800"/>
              <a:gd name="connsiteY0" fmla="*/ 3409950 h 3409950"/>
              <a:gd name="connsiteX1" fmla="*/ 2209800 w 7162800"/>
              <a:gd name="connsiteY1" fmla="*/ 3086100 h 3409950"/>
              <a:gd name="connsiteX2" fmla="*/ 4495800 w 7162800"/>
              <a:gd name="connsiteY2" fmla="*/ 2362200 h 3409950"/>
              <a:gd name="connsiteX3" fmla="*/ 5791200 w 7162800"/>
              <a:gd name="connsiteY3" fmla="*/ 1619250 h 3409950"/>
              <a:gd name="connsiteX4" fmla="*/ 7162800 w 7162800"/>
              <a:gd name="connsiteY4" fmla="*/ 0 h 3409950"/>
              <a:gd name="connsiteX0" fmla="*/ 0 w 7565756"/>
              <a:gd name="connsiteY0" fmla="*/ 3130981 h 3130981"/>
              <a:gd name="connsiteX1" fmla="*/ 2209800 w 7565756"/>
              <a:gd name="connsiteY1" fmla="*/ 2807131 h 3130981"/>
              <a:gd name="connsiteX2" fmla="*/ 4495800 w 7565756"/>
              <a:gd name="connsiteY2" fmla="*/ 2083231 h 3130981"/>
              <a:gd name="connsiteX3" fmla="*/ 5791200 w 7565756"/>
              <a:gd name="connsiteY3" fmla="*/ 1340281 h 3130981"/>
              <a:gd name="connsiteX4" fmla="*/ 7565756 w 7565756"/>
              <a:gd name="connsiteY4" fmla="*/ 0 h 3130981"/>
              <a:gd name="connsiteX0" fmla="*/ 0 w 7565756"/>
              <a:gd name="connsiteY0" fmla="*/ 3130981 h 3130981"/>
              <a:gd name="connsiteX1" fmla="*/ 2209800 w 7565756"/>
              <a:gd name="connsiteY1" fmla="*/ 2807131 h 3130981"/>
              <a:gd name="connsiteX2" fmla="*/ 4495800 w 7565756"/>
              <a:gd name="connsiteY2" fmla="*/ 2083231 h 3130981"/>
              <a:gd name="connsiteX3" fmla="*/ 5884190 w 7565756"/>
              <a:gd name="connsiteY3" fmla="*/ 1495264 h 3130981"/>
              <a:gd name="connsiteX4" fmla="*/ 7565756 w 7565756"/>
              <a:gd name="connsiteY4" fmla="*/ 0 h 3130981"/>
              <a:gd name="connsiteX0" fmla="*/ 0 w 7565756"/>
              <a:gd name="connsiteY0" fmla="*/ 3130981 h 3130981"/>
              <a:gd name="connsiteX1" fmla="*/ 2209800 w 7565756"/>
              <a:gd name="connsiteY1" fmla="*/ 2807131 h 3130981"/>
              <a:gd name="connsiteX2" fmla="*/ 4511298 w 7565756"/>
              <a:gd name="connsiteY2" fmla="*/ 2191719 h 3130981"/>
              <a:gd name="connsiteX3" fmla="*/ 5884190 w 7565756"/>
              <a:gd name="connsiteY3" fmla="*/ 1495264 h 3130981"/>
              <a:gd name="connsiteX4" fmla="*/ 7565756 w 7565756"/>
              <a:gd name="connsiteY4" fmla="*/ 0 h 3130981"/>
              <a:gd name="connsiteX0" fmla="*/ 0 w 7705240"/>
              <a:gd name="connsiteY0" fmla="*/ 3022493 h 3022493"/>
              <a:gd name="connsiteX1" fmla="*/ 2209800 w 7705240"/>
              <a:gd name="connsiteY1" fmla="*/ 2698643 h 3022493"/>
              <a:gd name="connsiteX2" fmla="*/ 4511298 w 7705240"/>
              <a:gd name="connsiteY2" fmla="*/ 2083231 h 3022493"/>
              <a:gd name="connsiteX3" fmla="*/ 5884190 w 7705240"/>
              <a:gd name="connsiteY3" fmla="*/ 1386776 h 3022493"/>
              <a:gd name="connsiteX4" fmla="*/ 7705240 w 7705240"/>
              <a:gd name="connsiteY4" fmla="*/ 0 h 3022493"/>
              <a:gd name="connsiteX0" fmla="*/ 0 w 7705240"/>
              <a:gd name="connsiteY0" fmla="*/ 3022493 h 3022493"/>
              <a:gd name="connsiteX1" fmla="*/ 2209800 w 7705240"/>
              <a:gd name="connsiteY1" fmla="*/ 2698643 h 3022493"/>
              <a:gd name="connsiteX2" fmla="*/ 4511298 w 7705240"/>
              <a:gd name="connsiteY2" fmla="*/ 2083231 h 3022493"/>
              <a:gd name="connsiteX3" fmla="*/ 5977180 w 7705240"/>
              <a:gd name="connsiteY3" fmla="*/ 1402274 h 3022493"/>
              <a:gd name="connsiteX4" fmla="*/ 7705240 w 7705240"/>
              <a:gd name="connsiteY4" fmla="*/ 0 h 3022493"/>
              <a:gd name="connsiteX0" fmla="*/ 0 w 7705240"/>
              <a:gd name="connsiteY0" fmla="*/ 3022493 h 3022493"/>
              <a:gd name="connsiteX1" fmla="*/ 2209800 w 7705240"/>
              <a:gd name="connsiteY1" fmla="*/ 2698643 h 3022493"/>
              <a:gd name="connsiteX2" fmla="*/ 4511298 w 7705240"/>
              <a:gd name="connsiteY2" fmla="*/ 2083231 h 3022493"/>
              <a:gd name="connsiteX3" fmla="*/ 5977180 w 7705240"/>
              <a:gd name="connsiteY3" fmla="*/ 1402274 h 3022493"/>
              <a:gd name="connsiteX4" fmla="*/ 7705240 w 7705240"/>
              <a:gd name="connsiteY4" fmla="*/ 0 h 3022493"/>
              <a:gd name="connsiteX0" fmla="*/ 0 w 7705240"/>
              <a:gd name="connsiteY0" fmla="*/ 3022493 h 3022493"/>
              <a:gd name="connsiteX1" fmla="*/ 2209800 w 7705240"/>
              <a:gd name="connsiteY1" fmla="*/ 2698643 h 3022493"/>
              <a:gd name="connsiteX2" fmla="*/ 4511298 w 7705240"/>
              <a:gd name="connsiteY2" fmla="*/ 2083231 h 3022493"/>
              <a:gd name="connsiteX3" fmla="*/ 6039173 w 7705240"/>
              <a:gd name="connsiteY3" fmla="*/ 1495263 h 3022493"/>
              <a:gd name="connsiteX4" fmla="*/ 7705240 w 7705240"/>
              <a:gd name="connsiteY4" fmla="*/ 0 h 3022493"/>
              <a:gd name="connsiteX0" fmla="*/ 0 w 7705240"/>
              <a:gd name="connsiteY0" fmla="*/ 3022493 h 3022493"/>
              <a:gd name="connsiteX1" fmla="*/ 2209800 w 7705240"/>
              <a:gd name="connsiteY1" fmla="*/ 2698643 h 3022493"/>
              <a:gd name="connsiteX2" fmla="*/ 4542295 w 7705240"/>
              <a:gd name="connsiteY2" fmla="*/ 2176221 h 3022493"/>
              <a:gd name="connsiteX3" fmla="*/ 6039173 w 7705240"/>
              <a:gd name="connsiteY3" fmla="*/ 1495263 h 3022493"/>
              <a:gd name="connsiteX4" fmla="*/ 7705240 w 7705240"/>
              <a:gd name="connsiteY4" fmla="*/ 0 h 3022493"/>
              <a:gd name="connsiteX0" fmla="*/ 0 w 7782732"/>
              <a:gd name="connsiteY0" fmla="*/ 2759022 h 2759022"/>
              <a:gd name="connsiteX1" fmla="*/ 2209800 w 7782732"/>
              <a:gd name="connsiteY1" fmla="*/ 2435172 h 2759022"/>
              <a:gd name="connsiteX2" fmla="*/ 4542295 w 7782732"/>
              <a:gd name="connsiteY2" fmla="*/ 1912750 h 2759022"/>
              <a:gd name="connsiteX3" fmla="*/ 6039173 w 7782732"/>
              <a:gd name="connsiteY3" fmla="*/ 1231792 h 2759022"/>
              <a:gd name="connsiteX4" fmla="*/ 7782732 w 7782732"/>
              <a:gd name="connsiteY4" fmla="*/ 0 h 2759022"/>
              <a:gd name="connsiteX0" fmla="*/ 0 w 7782732"/>
              <a:gd name="connsiteY0" fmla="*/ 2759022 h 2759022"/>
              <a:gd name="connsiteX1" fmla="*/ 2209800 w 7782732"/>
              <a:gd name="connsiteY1" fmla="*/ 2435172 h 2759022"/>
              <a:gd name="connsiteX2" fmla="*/ 4542295 w 7782732"/>
              <a:gd name="connsiteY2" fmla="*/ 1912750 h 2759022"/>
              <a:gd name="connsiteX3" fmla="*/ 6039173 w 7782732"/>
              <a:gd name="connsiteY3" fmla="*/ 1231792 h 2759022"/>
              <a:gd name="connsiteX4" fmla="*/ 7782732 w 7782732"/>
              <a:gd name="connsiteY4" fmla="*/ 0 h 2759022"/>
              <a:gd name="connsiteX0" fmla="*/ 0 w 7782732"/>
              <a:gd name="connsiteY0" fmla="*/ 2681530 h 2681530"/>
              <a:gd name="connsiteX1" fmla="*/ 2209800 w 7782732"/>
              <a:gd name="connsiteY1" fmla="*/ 2357680 h 2681530"/>
              <a:gd name="connsiteX2" fmla="*/ 4542295 w 7782732"/>
              <a:gd name="connsiteY2" fmla="*/ 1835258 h 2681530"/>
              <a:gd name="connsiteX3" fmla="*/ 6039173 w 7782732"/>
              <a:gd name="connsiteY3" fmla="*/ 1154300 h 2681530"/>
              <a:gd name="connsiteX4" fmla="*/ 7782732 w 7782732"/>
              <a:gd name="connsiteY4" fmla="*/ 0 h 2681530"/>
              <a:gd name="connsiteX0" fmla="*/ 0 w 7782732"/>
              <a:gd name="connsiteY0" fmla="*/ 2681530 h 2681530"/>
              <a:gd name="connsiteX1" fmla="*/ 2209800 w 7782732"/>
              <a:gd name="connsiteY1" fmla="*/ 2357680 h 2681530"/>
              <a:gd name="connsiteX2" fmla="*/ 4542295 w 7782732"/>
              <a:gd name="connsiteY2" fmla="*/ 1835258 h 2681530"/>
              <a:gd name="connsiteX3" fmla="*/ 6039173 w 7782732"/>
              <a:gd name="connsiteY3" fmla="*/ 1154300 h 2681530"/>
              <a:gd name="connsiteX4" fmla="*/ 7782732 w 7782732"/>
              <a:gd name="connsiteY4" fmla="*/ 0 h 2681530"/>
              <a:gd name="connsiteX0" fmla="*/ 0 w 7829227"/>
              <a:gd name="connsiteY0" fmla="*/ 2619537 h 2619537"/>
              <a:gd name="connsiteX1" fmla="*/ 2209800 w 7829227"/>
              <a:gd name="connsiteY1" fmla="*/ 2295687 h 2619537"/>
              <a:gd name="connsiteX2" fmla="*/ 4542295 w 7829227"/>
              <a:gd name="connsiteY2" fmla="*/ 1773265 h 2619537"/>
              <a:gd name="connsiteX3" fmla="*/ 6039173 w 7829227"/>
              <a:gd name="connsiteY3" fmla="*/ 1092307 h 2619537"/>
              <a:gd name="connsiteX4" fmla="*/ 7829227 w 7829227"/>
              <a:gd name="connsiteY4" fmla="*/ 0 h 2619537"/>
              <a:gd name="connsiteX0" fmla="*/ 0 w 7829227"/>
              <a:gd name="connsiteY0" fmla="*/ 2619537 h 2619537"/>
              <a:gd name="connsiteX1" fmla="*/ 2209800 w 7829227"/>
              <a:gd name="connsiteY1" fmla="*/ 2295687 h 2619537"/>
              <a:gd name="connsiteX2" fmla="*/ 4542295 w 7829227"/>
              <a:gd name="connsiteY2" fmla="*/ 1773265 h 2619537"/>
              <a:gd name="connsiteX3" fmla="*/ 6039173 w 7829227"/>
              <a:gd name="connsiteY3" fmla="*/ 1092307 h 2619537"/>
              <a:gd name="connsiteX4" fmla="*/ 7829227 w 7829227"/>
              <a:gd name="connsiteY4" fmla="*/ 0 h 261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27" h="2619537">
                <a:moveTo>
                  <a:pt x="0" y="2619537"/>
                </a:moveTo>
                <a:cubicBezTo>
                  <a:pt x="835025" y="2527462"/>
                  <a:pt x="1452751" y="2436732"/>
                  <a:pt x="2209800" y="2295687"/>
                </a:cubicBezTo>
                <a:cubicBezTo>
                  <a:pt x="2966849" y="2154642"/>
                  <a:pt x="3904066" y="1973828"/>
                  <a:pt x="4542295" y="1773265"/>
                </a:cubicBezTo>
                <a:cubicBezTo>
                  <a:pt x="5180524" y="1572702"/>
                  <a:pt x="5506526" y="1358469"/>
                  <a:pt x="6039173" y="1092307"/>
                </a:cubicBezTo>
                <a:cubicBezTo>
                  <a:pt x="6618314" y="779651"/>
                  <a:pt x="7199877" y="460213"/>
                  <a:pt x="7829227" y="0"/>
                </a:cubicBezTo>
              </a:path>
            </a:pathLst>
          </a:custGeom>
          <a:noFill/>
          <a:ln w="76200" cap="flat" cmpd="sng" algn="ctr">
            <a:solidFill>
              <a:schemeClr val="accent3">
                <a:lumMod val="50000"/>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sp>
        <p:nvSpPr>
          <p:cNvPr id="9" name="Rectangle 8"/>
          <p:cNvSpPr/>
          <p:nvPr/>
        </p:nvSpPr>
        <p:spPr>
          <a:xfrm>
            <a:off x="3222610" y="116632"/>
            <a:ext cx="5772158" cy="369332"/>
          </a:xfrm>
          <a:prstGeom prst="rect">
            <a:avLst/>
          </a:prstGeom>
        </p:spPr>
        <p:txBody>
          <a:bodyPr wrap="square">
            <a:spAutoFit/>
          </a:bodyPr>
          <a:lstStyle/>
          <a:p>
            <a:pPr algn="r"/>
            <a:r>
              <a:rPr lang="en-GB" sz="1800" dirty="0">
                <a:latin typeface="Tahoma" pitchFamily="34" charset="0"/>
                <a:ea typeface="Tahoma" pitchFamily="34" charset="0"/>
                <a:cs typeface="Tahoma" pitchFamily="34" charset="0"/>
                <a:hlinkClick r:id="rId3"/>
              </a:rPr>
              <a:t>www.educationendowmentfoundation.org.uk/toolkit</a:t>
            </a:r>
            <a:endParaRPr lang="en-GB" sz="1800" dirty="0"/>
          </a:p>
        </p:txBody>
      </p:sp>
      <p:sp>
        <p:nvSpPr>
          <p:cNvPr id="50" name="Rounded Rectangle 49"/>
          <p:cNvSpPr/>
          <p:nvPr/>
        </p:nvSpPr>
        <p:spPr>
          <a:xfrm>
            <a:off x="8028384" y="6384456"/>
            <a:ext cx="1285705" cy="5209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Repeating a year</a:t>
            </a:r>
            <a:endParaRPr lang="en-GB" dirty="0">
              <a:solidFill>
                <a:schemeClr val="tx1"/>
              </a:solidFill>
            </a:endParaRPr>
          </a:p>
        </p:txBody>
      </p:sp>
      <p:sp>
        <p:nvSpPr>
          <p:cNvPr id="51" name="Rounded Rectangle 50"/>
          <p:cNvSpPr/>
          <p:nvPr/>
        </p:nvSpPr>
        <p:spPr>
          <a:xfrm>
            <a:off x="1067959" y="2511339"/>
            <a:ext cx="1185479" cy="32939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Mastery</a:t>
            </a:r>
            <a:endParaRPr lang="en-GB" dirty="0">
              <a:solidFill>
                <a:schemeClr val="tx1"/>
              </a:solidFill>
            </a:endParaRPr>
          </a:p>
        </p:txBody>
      </p:sp>
      <p:sp>
        <p:nvSpPr>
          <p:cNvPr id="52" name="Rounded Rectangle 51"/>
          <p:cNvSpPr/>
          <p:nvPr/>
        </p:nvSpPr>
        <p:spPr>
          <a:xfrm>
            <a:off x="1901992" y="3128213"/>
            <a:ext cx="1929434" cy="3934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Reading </a:t>
            </a:r>
            <a:r>
              <a:rPr lang="en-GB" sz="1600" dirty="0" err="1">
                <a:solidFill>
                  <a:schemeClr val="tx1"/>
                </a:solidFill>
              </a:rPr>
              <a:t>c</a:t>
            </a:r>
            <a:r>
              <a:rPr lang="en-GB" sz="1600" dirty="0" err="1" smtClean="0">
                <a:solidFill>
                  <a:schemeClr val="tx1"/>
                </a:solidFill>
              </a:rPr>
              <a:t>omprn</a:t>
            </a:r>
            <a:endParaRPr lang="en-GB" dirty="0">
              <a:solidFill>
                <a:schemeClr val="tx1"/>
              </a:solidFill>
            </a:endParaRPr>
          </a:p>
        </p:txBody>
      </p:sp>
      <p:sp>
        <p:nvSpPr>
          <p:cNvPr id="2" name="Freeform 1"/>
          <p:cNvSpPr/>
          <p:nvPr/>
        </p:nvSpPr>
        <p:spPr bwMode="auto">
          <a:xfrm>
            <a:off x="990600" y="1504949"/>
            <a:ext cx="3790950" cy="2884911"/>
          </a:xfrm>
          <a:custGeom>
            <a:avLst/>
            <a:gdLst>
              <a:gd name="connsiteX0" fmla="*/ 0 w 3771900"/>
              <a:gd name="connsiteY0" fmla="*/ 2457450 h 2479594"/>
              <a:gd name="connsiteX1" fmla="*/ 1428750 w 3771900"/>
              <a:gd name="connsiteY1" fmla="*/ 2324100 h 2479594"/>
              <a:gd name="connsiteX2" fmla="*/ 2857500 w 3771900"/>
              <a:gd name="connsiteY2" fmla="*/ 1295400 h 2479594"/>
              <a:gd name="connsiteX3" fmla="*/ 3771900 w 3771900"/>
              <a:gd name="connsiteY3" fmla="*/ 0 h 2479594"/>
              <a:gd name="connsiteX4" fmla="*/ 3771900 w 3771900"/>
              <a:gd name="connsiteY4" fmla="*/ 0 h 2479594"/>
              <a:gd name="connsiteX0" fmla="*/ 0 w 3714750"/>
              <a:gd name="connsiteY0" fmla="*/ 2476500 h 2494180"/>
              <a:gd name="connsiteX1" fmla="*/ 1371600 w 3714750"/>
              <a:gd name="connsiteY1" fmla="*/ 2324100 h 2494180"/>
              <a:gd name="connsiteX2" fmla="*/ 2800350 w 3714750"/>
              <a:gd name="connsiteY2" fmla="*/ 1295400 h 2494180"/>
              <a:gd name="connsiteX3" fmla="*/ 3714750 w 3714750"/>
              <a:gd name="connsiteY3" fmla="*/ 0 h 2494180"/>
              <a:gd name="connsiteX4" fmla="*/ 3714750 w 3714750"/>
              <a:gd name="connsiteY4" fmla="*/ 0 h 2494180"/>
              <a:gd name="connsiteX0" fmla="*/ 0 w 3714750"/>
              <a:gd name="connsiteY0" fmla="*/ 2476500 h 2476500"/>
              <a:gd name="connsiteX1" fmla="*/ 1371600 w 3714750"/>
              <a:gd name="connsiteY1" fmla="*/ 2324100 h 2476500"/>
              <a:gd name="connsiteX2" fmla="*/ 2800350 w 3714750"/>
              <a:gd name="connsiteY2" fmla="*/ 1295400 h 2476500"/>
              <a:gd name="connsiteX3" fmla="*/ 3714750 w 3714750"/>
              <a:gd name="connsiteY3" fmla="*/ 0 h 2476500"/>
              <a:gd name="connsiteX4" fmla="*/ 3714750 w 3714750"/>
              <a:gd name="connsiteY4" fmla="*/ 0 h 2476500"/>
              <a:gd name="connsiteX0" fmla="*/ 0 w 3714750"/>
              <a:gd name="connsiteY0" fmla="*/ 2571750 h 2571750"/>
              <a:gd name="connsiteX1" fmla="*/ 1371600 w 3714750"/>
              <a:gd name="connsiteY1" fmla="*/ 2324100 h 2571750"/>
              <a:gd name="connsiteX2" fmla="*/ 2800350 w 3714750"/>
              <a:gd name="connsiteY2" fmla="*/ 1295400 h 2571750"/>
              <a:gd name="connsiteX3" fmla="*/ 3714750 w 3714750"/>
              <a:gd name="connsiteY3" fmla="*/ 0 h 2571750"/>
              <a:gd name="connsiteX4" fmla="*/ 3714750 w 3714750"/>
              <a:gd name="connsiteY4" fmla="*/ 0 h 2571750"/>
              <a:gd name="connsiteX0" fmla="*/ 0 w 3790950"/>
              <a:gd name="connsiteY0" fmla="*/ 2590800 h 2590800"/>
              <a:gd name="connsiteX1" fmla="*/ 1447800 w 3790950"/>
              <a:gd name="connsiteY1" fmla="*/ 2324100 h 2590800"/>
              <a:gd name="connsiteX2" fmla="*/ 2876550 w 3790950"/>
              <a:gd name="connsiteY2" fmla="*/ 1295400 h 2590800"/>
              <a:gd name="connsiteX3" fmla="*/ 3790950 w 3790950"/>
              <a:gd name="connsiteY3" fmla="*/ 0 h 2590800"/>
              <a:gd name="connsiteX4" fmla="*/ 3790950 w 3790950"/>
              <a:gd name="connsiteY4" fmla="*/ 0 h 259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0950" h="2590800">
                <a:moveTo>
                  <a:pt x="0" y="2590800"/>
                </a:moveTo>
                <a:cubicBezTo>
                  <a:pt x="476250" y="2544762"/>
                  <a:pt x="968375" y="2540000"/>
                  <a:pt x="1447800" y="2324100"/>
                </a:cubicBezTo>
                <a:cubicBezTo>
                  <a:pt x="1927225" y="2108200"/>
                  <a:pt x="2486025" y="1682750"/>
                  <a:pt x="2876550" y="1295400"/>
                </a:cubicBezTo>
                <a:cubicBezTo>
                  <a:pt x="3267075" y="908050"/>
                  <a:pt x="3790950" y="0"/>
                  <a:pt x="3790950" y="0"/>
                </a:cubicBezTo>
                <a:lnTo>
                  <a:pt x="3790950" y="0"/>
                </a:lnTo>
              </a:path>
            </a:pathLst>
          </a:custGeom>
          <a:noFill/>
          <a:ln w="76200" cap="flat" cmpd="sng" algn="ctr">
            <a:solidFill>
              <a:schemeClr val="accent3">
                <a:lumMod val="50000"/>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5939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p:bldP spid="44" grpId="0"/>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680" t="11745" r="11468"/>
          <a:stretch/>
        </p:blipFill>
        <p:spPr bwMode="auto">
          <a:xfrm>
            <a:off x="228047" y="2852936"/>
            <a:ext cx="8563458" cy="560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3568" y="404664"/>
            <a:ext cx="7772400" cy="1368152"/>
          </a:xfrm>
        </p:spPr>
        <p:txBody>
          <a:bodyPr/>
          <a:lstStyle/>
          <a:p>
            <a:r>
              <a:rPr lang="en-GB" dirty="0" smtClean="0"/>
              <a:t>Do we know a good lesson when we see one?</a:t>
            </a:r>
            <a:endParaRPr lang="en-GB" dirty="0"/>
          </a:p>
        </p:txBody>
      </p:sp>
      <p:sp>
        <p:nvSpPr>
          <p:cNvPr id="4" name="Slide Number Placeholder 3"/>
          <p:cNvSpPr>
            <a:spLocks noGrp="1"/>
          </p:cNvSpPr>
          <p:nvPr>
            <p:ph type="sldNum" sz="quarter" idx="12"/>
          </p:nvPr>
        </p:nvSpPr>
        <p:spPr/>
        <p:txBody>
          <a:bodyPr/>
          <a:lstStyle/>
          <a:p>
            <a:pPr>
              <a:defRPr/>
            </a:pPr>
            <a:fld id="{B8CE7F47-FE1A-48F9-9977-E098381F23D1}" type="slidenum">
              <a:rPr lang="en-US" smtClean="0"/>
              <a:pPr>
                <a:defRPr/>
              </a:pPr>
              <a:t>9</a:t>
            </a:fld>
            <a:endParaRPr lang="en-US"/>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347" y="1124744"/>
            <a:ext cx="4281729" cy="425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52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U CEM">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 CEM</Template>
  <TotalTime>12567</TotalTime>
  <Words>1422</Words>
  <Application>Microsoft Office PowerPoint</Application>
  <PresentationFormat>On-screen Show (4:3)</PresentationFormat>
  <Paragraphs>218</Paragraphs>
  <Slides>23</Slides>
  <Notes>11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DU CEM</vt:lpstr>
      <vt:lpstr>A Vision for Enhanced Professionalism</vt:lpstr>
      <vt:lpstr>Enhanced Professionalism</vt:lpstr>
      <vt:lpstr>Professional evidence </vt:lpstr>
      <vt:lpstr>Professional reading http://cem.org/blog/what-is-worth-reading-for-teachers-interested-in-research</vt:lpstr>
      <vt:lpstr>Starter pack: 50 pages </vt:lpstr>
      <vt:lpstr>PowerPoint Presentation</vt:lpstr>
      <vt:lpstr>What is ‘Evidence-Based Practice’?</vt:lpstr>
      <vt:lpstr>Impact vs cost</vt:lpstr>
      <vt:lpstr>Do we know a good lesson when we see one?</vt:lpstr>
      <vt:lpstr>PowerPoint Presentation</vt:lpstr>
      <vt:lpstr>Even if you follow the evidence, it may not work, so</vt:lpstr>
      <vt:lpstr>Professional development </vt:lpstr>
      <vt:lpstr>PowerPoint Presentation</vt:lpstr>
      <vt:lpstr>What do we know about teachers’ professional learning?</vt:lpstr>
      <vt:lpstr>All good learning &amp; teaching …</vt:lpstr>
      <vt:lpstr>Principles for learning to change pedagogical practice</vt:lpstr>
      <vt:lpstr>Leadership, school culture and professional learning</vt:lpstr>
      <vt:lpstr>How to be better next year than this</vt:lpstr>
      <vt:lpstr>Professional values</vt:lpstr>
      <vt:lpstr>What is trust?</vt:lpstr>
      <vt:lpstr>Trust in school</vt:lpstr>
      <vt:lpstr>Confident professionalism</vt:lpstr>
      <vt:lpstr>PowerPoint Presentation</vt:lpstr>
    </vt:vector>
  </TitlesOfParts>
  <Company>CEM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Education: A triumph of hope over experience</dc:title>
  <dc:creator>Robert Coe</dc:creator>
  <cp:lastModifiedBy>Gayle Haywood</cp:lastModifiedBy>
  <cp:revision>189</cp:revision>
  <cp:lastPrinted>2013-06-27T14:32:48Z</cp:lastPrinted>
  <dcterms:created xsi:type="dcterms:W3CDTF">2013-04-26T10:25:18Z</dcterms:created>
  <dcterms:modified xsi:type="dcterms:W3CDTF">2017-02-15T10:19:37Z</dcterms:modified>
</cp:coreProperties>
</file>